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sldIdLst>
    <p:sldId id="256" r:id="rId2"/>
    <p:sldId id="285" r:id="rId3"/>
    <p:sldId id="288" r:id="rId4"/>
    <p:sldId id="289" r:id="rId5"/>
    <p:sldId id="291" r:id="rId6"/>
    <p:sldId id="292" r:id="rId7"/>
    <p:sldId id="290" r:id="rId8"/>
    <p:sldId id="293" r:id="rId9"/>
    <p:sldId id="296" r:id="rId10"/>
    <p:sldId id="310" r:id="rId11"/>
    <p:sldId id="311" r:id="rId12"/>
    <p:sldId id="297" r:id="rId13"/>
    <p:sldId id="295" r:id="rId14"/>
    <p:sldId id="298" r:id="rId15"/>
    <p:sldId id="294" r:id="rId16"/>
    <p:sldId id="299" r:id="rId17"/>
    <p:sldId id="304" r:id="rId18"/>
    <p:sldId id="305" r:id="rId19"/>
    <p:sldId id="300" r:id="rId20"/>
    <p:sldId id="301" r:id="rId21"/>
    <p:sldId id="302" r:id="rId22"/>
    <p:sldId id="308" r:id="rId23"/>
    <p:sldId id="30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96"/>
    <p:restoredTop sz="83888" autoAdjust="0"/>
  </p:normalViewPr>
  <p:slideViewPr>
    <p:cSldViewPr snapToGrid="0" snapToObjects="1" showGuides="1">
      <p:cViewPr varScale="1">
        <p:scale>
          <a:sx n="75" d="100"/>
          <a:sy n="75" d="100"/>
        </p:scale>
        <p:origin x="546" y="7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54" d="100"/>
          <a:sy n="54" d="100"/>
        </p:scale>
        <p:origin x="1884"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Derailed" panose="020B0503030101060003" pitchFamily="34" charset="77"/>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Derailed" panose="020B0503030101060003" pitchFamily="34" charset="77"/>
              </a:defRPr>
            </a:lvl1pPr>
          </a:lstStyle>
          <a:p>
            <a:fld id="{C2FED9F3-DFCC-3541-89F3-45FB564C9582}" type="datetimeFigureOut">
              <a:rPr lang="en-GB" smtClean="0"/>
              <a:pPr/>
              <a:t>16/05/2019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Derailed" panose="020B0503030101060003" pitchFamily="34" charset="77"/>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Derailed" panose="020B0503030101060003" pitchFamily="34" charset="77"/>
              </a:defRPr>
            </a:lvl1pPr>
          </a:lstStyle>
          <a:p>
            <a:fld id="{A053DDE6-AA85-CC4B-A952-8191F9DE90F6}" type="slidenum">
              <a:rPr lang="en-GB" smtClean="0"/>
              <a:pPr/>
              <a:t>‹#›</a:t>
            </a:fld>
            <a:endParaRPr lang="en-GB" dirty="0"/>
          </a:p>
        </p:txBody>
      </p:sp>
    </p:spTree>
    <p:extLst>
      <p:ext uri="{BB962C8B-B14F-4D97-AF65-F5344CB8AC3E}">
        <p14:creationId xmlns:p14="http://schemas.microsoft.com/office/powerpoint/2010/main" val="1826167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Derailed" panose="020B0503030101060003" pitchFamily="34" charset="77"/>
        <a:ea typeface="+mn-ea"/>
        <a:cs typeface="+mn-cs"/>
      </a:defRPr>
    </a:lvl1pPr>
    <a:lvl2pPr marL="457200" algn="l" defTabSz="914400" rtl="0" eaLnBrk="1" latinLnBrk="0" hangingPunct="1">
      <a:defRPr sz="1200" b="0" i="0" kern="1200">
        <a:solidFill>
          <a:schemeClr val="tx1"/>
        </a:solidFill>
        <a:latin typeface="Derailed" panose="020B0503030101060003" pitchFamily="34" charset="77"/>
        <a:ea typeface="+mn-ea"/>
        <a:cs typeface="+mn-cs"/>
      </a:defRPr>
    </a:lvl2pPr>
    <a:lvl3pPr marL="914400" algn="l" defTabSz="914400" rtl="0" eaLnBrk="1" latinLnBrk="0" hangingPunct="1">
      <a:defRPr sz="1200" b="0" i="0" kern="1200">
        <a:solidFill>
          <a:schemeClr val="tx1"/>
        </a:solidFill>
        <a:latin typeface="Derailed" panose="020B0503030101060003" pitchFamily="34" charset="77"/>
        <a:ea typeface="+mn-ea"/>
        <a:cs typeface="+mn-cs"/>
      </a:defRPr>
    </a:lvl3pPr>
    <a:lvl4pPr marL="1371600" algn="l" defTabSz="914400" rtl="0" eaLnBrk="1" latinLnBrk="0" hangingPunct="1">
      <a:defRPr sz="1200" b="0" i="0" kern="1200">
        <a:solidFill>
          <a:schemeClr val="tx1"/>
        </a:solidFill>
        <a:latin typeface="Derailed" panose="020B0503030101060003" pitchFamily="34" charset="77"/>
        <a:ea typeface="+mn-ea"/>
        <a:cs typeface="+mn-cs"/>
      </a:defRPr>
    </a:lvl4pPr>
    <a:lvl5pPr marL="1828800" algn="l" defTabSz="914400" rtl="0" eaLnBrk="1" latinLnBrk="0" hangingPunct="1">
      <a:defRPr sz="1200" b="0" i="0" kern="1200">
        <a:solidFill>
          <a:schemeClr val="tx1"/>
        </a:solidFill>
        <a:latin typeface="Derailed" panose="020B0503030101060003"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FIXED Image / Presentation title slide. </a:t>
            </a:r>
          </a:p>
          <a:p>
            <a:r>
              <a:rPr lang="en-GB" dirty="0"/>
              <a:t>Insert title and sub-deck as required to start your presentation.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`1234567890-=</a:t>
            </a:r>
            <a:r>
              <a:rPr lang="en-GB" dirty="0" err="1"/>
              <a:t>qwertyuiop</a:t>
            </a:r>
            <a:r>
              <a:rPr lang="en-GB" dirty="0"/>
              <a:t>[]</a:t>
            </a:r>
            <a:r>
              <a:rPr lang="en-GB" dirty="0" err="1"/>
              <a:t>asdfghjkl</a:t>
            </a:r>
            <a:r>
              <a:rPr lang="en-GB" dirty="0"/>
              <a:t>;’#\</a:t>
            </a:r>
            <a:r>
              <a:rPr lang="en-GB" dirty="0" err="1"/>
              <a:t>zxcvbnm</a:t>
            </a:r>
            <a:r>
              <a:rPr lang="en-GB" dirty="0"/>
              <a:t>,./</a:t>
            </a:r>
          </a:p>
          <a:p>
            <a:r>
              <a:rPr lang="en-GB" dirty="0"/>
              <a:t>¬!”£$%^&amp;*()_+QWERTYUIOP{}ASDFGHJKL:@~|ZXCVBNM&lt;&gt;?</a:t>
            </a:r>
          </a:p>
        </p:txBody>
      </p:sp>
      <p:sp>
        <p:nvSpPr>
          <p:cNvPr id="4" name="Slide Number Placeholder 3"/>
          <p:cNvSpPr>
            <a:spLocks noGrp="1"/>
          </p:cNvSpPr>
          <p:nvPr>
            <p:ph type="sldNum" sz="quarter" idx="5"/>
          </p:nvPr>
        </p:nvSpPr>
        <p:spPr/>
        <p:txBody>
          <a:bodyPr/>
          <a:lstStyle/>
          <a:p>
            <a:fld id="{A053DDE6-AA85-CC4B-A952-8191F9DE90F6}" type="slidenum">
              <a:rPr lang="en-GB" smtClean="0"/>
              <a:pPr/>
              <a:t>1</a:t>
            </a:fld>
            <a:endParaRPr lang="en-GB" dirty="0"/>
          </a:p>
        </p:txBody>
      </p:sp>
    </p:spTree>
    <p:extLst>
      <p:ext uri="{BB962C8B-B14F-4D97-AF65-F5344CB8AC3E}">
        <p14:creationId xmlns:p14="http://schemas.microsoft.com/office/powerpoint/2010/main" val="3879416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10</a:t>
            </a:fld>
            <a:endParaRPr lang="en-GB" dirty="0"/>
          </a:p>
        </p:txBody>
      </p:sp>
    </p:spTree>
    <p:extLst>
      <p:ext uri="{BB962C8B-B14F-4D97-AF65-F5344CB8AC3E}">
        <p14:creationId xmlns:p14="http://schemas.microsoft.com/office/powerpoint/2010/main" val="1158794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11</a:t>
            </a:fld>
            <a:endParaRPr lang="en-GB" dirty="0"/>
          </a:p>
        </p:txBody>
      </p:sp>
    </p:spTree>
    <p:extLst>
      <p:ext uri="{BB962C8B-B14F-4D97-AF65-F5344CB8AC3E}">
        <p14:creationId xmlns:p14="http://schemas.microsoft.com/office/powerpoint/2010/main" val="1499974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Sometimes I will also use a visual illusion to illustrate how our brains are involved in processing</a:t>
            </a:r>
            <a:r>
              <a:rPr lang="en-GB" altLang="en-US" baseline="0" dirty="0" smtClean="0"/>
              <a:t> our perceptual experiences and how these are affected by a wide range of experiences.</a:t>
            </a:r>
          </a:p>
          <a:p>
            <a:pPr eaLnBrk="1" hangingPunct="1">
              <a:spcBef>
                <a:spcPct val="0"/>
              </a:spcBef>
            </a:pPr>
            <a:r>
              <a:rPr lang="en-GB" altLang="en-US" dirty="0" smtClean="0"/>
              <a:t>At first when we look at the picture most people see square A as darker than square B.  However when we change the background from the original pattern to plain white, we now see that both squares are in fact the same shade.</a:t>
            </a:r>
          </a:p>
          <a:p>
            <a:pPr eaLnBrk="1" hangingPunct="1">
              <a:spcBef>
                <a:spcPct val="0"/>
              </a:spcBef>
            </a:pPr>
            <a:endParaRPr lang="en-GB" altLang="en-US" dirty="0" smtClean="0"/>
          </a:p>
          <a:p>
            <a:pPr eaLnBrk="1" hangingPunct="1">
              <a:spcBef>
                <a:spcPct val="0"/>
              </a:spcBef>
            </a:pPr>
            <a:r>
              <a:rPr lang="en-GB" altLang="en-US" dirty="0" smtClean="0"/>
              <a:t>This tells us something about how our automatic information processing works.  At first, the brain takes into account all information including the background, recognises a checked board and makes the assumption that the squares will form a regular pattern.  An inference is also made that the cylinder would cast a shadow accounting for some squares seeming to be darker.  We are unaware of none of this, as it all happens below the threshold of our awareness.  We simply ‘see’ the picture in a certain way.  However, the illusion enables us to understand that we are not ‘seeing’ a simple representation of what is in front of us, but rather experiencing an image created by the brain on the basis of the processing that has taken place.</a:t>
            </a:r>
          </a:p>
          <a:p>
            <a:pPr eaLnBrk="1" hangingPunct="1">
              <a:spcBef>
                <a:spcPct val="0"/>
              </a:spcBef>
            </a:pPr>
            <a:endParaRPr lang="en-GB" altLang="en-US" dirty="0" smtClean="0"/>
          </a:p>
          <a:p>
            <a:pPr eaLnBrk="1" hangingPunct="1">
              <a:spcBef>
                <a:spcPct val="0"/>
              </a:spcBef>
            </a:pPr>
            <a:r>
              <a:rPr lang="en-GB" altLang="en-US" dirty="0" smtClean="0"/>
              <a:t>The same can be true of pain.  The brain takes into account many different pieces of information and background factors and comes to a conclusion based on what seems to be the most likely scenario.  The finished experience that we are presented with (pain) is an output of the brain as a result of the automatic processing that has taken place.</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2135BD-C875-49F9-AE63-97780AA6D385}" type="slidenum">
              <a:rPr lang="en-GB" altLang="en-US">
                <a:latin typeface="Calibri" panose="020F0502020204030204" pitchFamily="34" charset="0"/>
              </a:rPr>
              <a:pPr/>
              <a:t>12</a:t>
            </a:fld>
            <a:endParaRPr lang="en-GB" altLang="en-US">
              <a:latin typeface="Calibri" panose="020F0502020204030204" pitchFamily="34" charset="0"/>
            </a:endParaRPr>
          </a:p>
        </p:txBody>
      </p:sp>
    </p:spTree>
    <p:extLst>
      <p:ext uri="{BB962C8B-B14F-4D97-AF65-F5344CB8AC3E}">
        <p14:creationId xmlns:p14="http://schemas.microsoft.com/office/powerpoint/2010/main" val="1356976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13</a:t>
            </a:fld>
            <a:endParaRPr lang="en-GB" dirty="0"/>
          </a:p>
        </p:txBody>
      </p:sp>
    </p:spTree>
    <p:extLst>
      <p:ext uri="{BB962C8B-B14F-4D97-AF65-F5344CB8AC3E}">
        <p14:creationId xmlns:p14="http://schemas.microsoft.com/office/powerpoint/2010/main" val="1546602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FIXED image section divider slide. </a:t>
            </a:r>
          </a:p>
          <a:p>
            <a:r>
              <a:rPr lang="en-GB" dirty="0"/>
              <a:t>Edit copy as required. </a:t>
            </a:r>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14</a:t>
            </a:fld>
            <a:endParaRPr lang="en-GB" dirty="0"/>
          </a:p>
        </p:txBody>
      </p:sp>
    </p:spTree>
    <p:extLst>
      <p:ext uri="{BB962C8B-B14F-4D97-AF65-F5344CB8AC3E}">
        <p14:creationId xmlns:p14="http://schemas.microsoft.com/office/powerpoint/2010/main" val="4227560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15</a:t>
            </a:fld>
            <a:endParaRPr lang="en-GB" dirty="0"/>
          </a:p>
        </p:txBody>
      </p:sp>
    </p:spTree>
    <p:extLst>
      <p:ext uri="{BB962C8B-B14F-4D97-AF65-F5344CB8AC3E}">
        <p14:creationId xmlns:p14="http://schemas.microsoft.com/office/powerpoint/2010/main" val="1001921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16</a:t>
            </a:fld>
            <a:endParaRPr lang="en-GB" dirty="0"/>
          </a:p>
        </p:txBody>
      </p:sp>
    </p:spTree>
    <p:extLst>
      <p:ext uri="{BB962C8B-B14F-4D97-AF65-F5344CB8AC3E}">
        <p14:creationId xmlns:p14="http://schemas.microsoft.com/office/powerpoint/2010/main" val="2112654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17</a:t>
            </a:fld>
            <a:endParaRPr lang="en-GB" dirty="0"/>
          </a:p>
        </p:txBody>
      </p:sp>
    </p:spTree>
    <p:extLst>
      <p:ext uri="{BB962C8B-B14F-4D97-AF65-F5344CB8AC3E}">
        <p14:creationId xmlns:p14="http://schemas.microsoft.com/office/powerpoint/2010/main" val="2144377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18</a:t>
            </a:fld>
            <a:endParaRPr lang="en-GB" dirty="0"/>
          </a:p>
        </p:txBody>
      </p:sp>
    </p:spTree>
    <p:extLst>
      <p:ext uri="{BB962C8B-B14F-4D97-AF65-F5344CB8AC3E}">
        <p14:creationId xmlns:p14="http://schemas.microsoft.com/office/powerpoint/2010/main" val="1797085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19</a:t>
            </a:fld>
            <a:endParaRPr lang="en-GB" dirty="0"/>
          </a:p>
        </p:txBody>
      </p:sp>
    </p:spTree>
    <p:extLst>
      <p:ext uri="{BB962C8B-B14F-4D97-AF65-F5344CB8AC3E}">
        <p14:creationId xmlns:p14="http://schemas.microsoft.com/office/powerpoint/2010/main" val="1672314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FIXED image section divider slide. </a:t>
            </a:r>
          </a:p>
          <a:p>
            <a:r>
              <a:rPr lang="en-GB" dirty="0"/>
              <a:t>Edit copy as required. </a:t>
            </a:r>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2</a:t>
            </a:fld>
            <a:endParaRPr lang="en-GB" dirty="0"/>
          </a:p>
        </p:txBody>
      </p:sp>
    </p:spTree>
    <p:extLst>
      <p:ext uri="{BB962C8B-B14F-4D97-AF65-F5344CB8AC3E}">
        <p14:creationId xmlns:p14="http://schemas.microsoft.com/office/powerpoint/2010/main" val="2911188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20</a:t>
            </a:fld>
            <a:endParaRPr lang="en-GB" dirty="0"/>
          </a:p>
        </p:txBody>
      </p:sp>
    </p:spTree>
    <p:extLst>
      <p:ext uri="{BB962C8B-B14F-4D97-AF65-F5344CB8AC3E}">
        <p14:creationId xmlns:p14="http://schemas.microsoft.com/office/powerpoint/2010/main" val="2131702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21</a:t>
            </a:fld>
            <a:endParaRPr lang="en-GB" dirty="0"/>
          </a:p>
        </p:txBody>
      </p:sp>
    </p:spTree>
    <p:extLst>
      <p:ext uri="{BB962C8B-B14F-4D97-AF65-F5344CB8AC3E}">
        <p14:creationId xmlns:p14="http://schemas.microsoft.com/office/powerpoint/2010/main" val="1463391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22</a:t>
            </a:fld>
            <a:endParaRPr lang="en-GB" dirty="0"/>
          </a:p>
        </p:txBody>
      </p:sp>
    </p:spTree>
    <p:extLst>
      <p:ext uri="{BB962C8B-B14F-4D97-AF65-F5344CB8AC3E}">
        <p14:creationId xmlns:p14="http://schemas.microsoft.com/office/powerpoint/2010/main" val="2538346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23</a:t>
            </a:fld>
            <a:endParaRPr lang="en-GB" dirty="0"/>
          </a:p>
        </p:txBody>
      </p:sp>
    </p:spTree>
    <p:extLst>
      <p:ext uri="{BB962C8B-B14F-4D97-AF65-F5344CB8AC3E}">
        <p14:creationId xmlns:p14="http://schemas.microsoft.com/office/powerpoint/2010/main" val="282175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3</a:t>
            </a:fld>
            <a:endParaRPr lang="en-GB" dirty="0"/>
          </a:p>
        </p:txBody>
      </p:sp>
    </p:spTree>
    <p:extLst>
      <p:ext uri="{BB962C8B-B14F-4D97-AF65-F5344CB8AC3E}">
        <p14:creationId xmlns:p14="http://schemas.microsoft.com/office/powerpoint/2010/main" val="768886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4</a:t>
            </a:fld>
            <a:endParaRPr lang="en-GB" dirty="0"/>
          </a:p>
        </p:txBody>
      </p:sp>
    </p:spTree>
    <p:extLst>
      <p:ext uri="{BB962C8B-B14F-4D97-AF65-F5344CB8AC3E}">
        <p14:creationId xmlns:p14="http://schemas.microsoft.com/office/powerpoint/2010/main" val="3891843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5</a:t>
            </a:fld>
            <a:endParaRPr lang="en-GB" dirty="0"/>
          </a:p>
        </p:txBody>
      </p:sp>
    </p:spTree>
    <p:extLst>
      <p:ext uri="{BB962C8B-B14F-4D97-AF65-F5344CB8AC3E}">
        <p14:creationId xmlns:p14="http://schemas.microsoft.com/office/powerpoint/2010/main" val="1329035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6</a:t>
            </a:fld>
            <a:endParaRPr lang="en-GB" dirty="0"/>
          </a:p>
        </p:txBody>
      </p:sp>
    </p:spTree>
    <p:extLst>
      <p:ext uri="{BB962C8B-B14F-4D97-AF65-F5344CB8AC3E}">
        <p14:creationId xmlns:p14="http://schemas.microsoft.com/office/powerpoint/2010/main" val="3199910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7</a:t>
            </a:fld>
            <a:endParaRPr lang="en-GB" dirty="0"/>
          </a:p>
        </p:txBody>
      </p:sp>
    </p:spTree>
    <p:extLst>
      <p:ext uri="{BB962C8B-B14F-4D97-AF65-F5344CB8AC3E}">
        <p14:creationId xmlns:p14="http://schemas.microsoft.com/office/powerpoint/2010/main" val="2013449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BLANK SLIDE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To duplicate slide,</a:t>
            </a:r>
            <a:r>
              <a:rPr lang="en-US" b="1" baseline="0" dirty="0" smtClean="0"/>
              <a:t> select copy on tool bar and then duplicate on drop down menu. </a:t>
            </a:r>
            <a:endParaRPr lang="en-US" b="1" dirty="0" smtClean="0"/>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8</a:t>
            </a:fld>
            <a:endParaRPr lang="en-GB" dirty="0"/>
          </a:p>
        </p:txBody>
      </p:sp>
    </p:spTree>
    <p:extLst>
      <p:ext uri="{BB962C8B-B14F-4D97-AF65-F5344CB8AC3E}">
        <p14:creationId xmlns:p14="http://schemas.microsoft.com/office/powerpoint/2010/main" val="1231357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FIXED image section divider slide. </a:t>
            </a:r>
          </a:p>
          <a:p>
            <a:r>
              <a:rPr lang="en-GB" dirty="0"/>
              <a:t>Edit copy as required. </a:t>
            </a:r>
          </a:p>
          <a:p>
            <a:endParaRPr lang="en-US" dirty="0"/>
          </a:p>
        </p:txBody>
      </p:sp>
      <p:sp>
        <p:nvSpPr>
          <p:cNvPr id="4" name="Slide Number Placeholder 3"/>
          <p:cNvSpPr>
            <a:spLocks noGrp="1"/>
          </p:cNvSpPr>
          <p:nvPr>
            <p:ph type="sldNum" sz="quarter" idx="5"/>
          </p:nvPr>
        </p:nvSpPr>
        <p:spPr/>
        <p:txBody>
          <a:bodyPr/>
          <a:lstStyle/>
          <a:p>
            <a:fld id="{A053DDE6-AA85-CC4B-A952-8191F9DE90F6}" type="slidenum">
              <a:rPr lang="en-GB" smtClean="0"/>
              <a:pPr/>
              <a:t>9</a:t>
            </a:fld>
            <a:endParaRPr lang="en-GB" dirty="0"/>
          </a:p>
        </p:txBody>
      </p:sp>
    </p:spTree>
    <p:extLst>
      <p:ext uri="{BB962C8B-B14F-4D97-AF65-F5344CB8AC3E}">
        <p14:creationId xmlns:p14="http://schemas.microsoft.com/office/powerpoint/2010/main" val="2684516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07AA33-1A8C-2644-AA69-AF22DDDF9742}"/>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2" name="Title 1">
            <a:extLst>
              <a:ext uri="{FF2B5EF4-FFF2-40B4-BE49-F238E27FC236}">
                <a16:creationId xmlns:a16="http://schemas.microsoft.com/office/drawing/2014/main" id="{5D573F76-A835-A549-9E6A-54675143A664}"/>
              </a:ext>
            </a:extLst>
          </p:cNvPr>
          <p:cNvSpPr>
            <a:spLocks noGrp="1"/>
          </p:cNvSpPr>
          <p:nvPr>
            <p:ph type="ctrTitle" hasCustomPrompt="1"/>
          </p:nvPr>
        </p:nvSpPr>
        <p:spPr>
          <a:xfrm>
            <a:off x="708527" y="1043273"/>
            <a:ext cx="8347338" cy="2387600"/>
          </a:xfrm>
        </p:spPr>
        <p:txBody>
          <a:bodyPr anchor="b"/>
          <a:lstStyle>
            <a:lvl1pPr algn="l">
              <a:defRPr sz="4000" b="1" i="0">
                <a:solidFill>
                  <a:schemeClr val="bg1"/>
                </a:solidFill>
                <a:latin typeface="Derailed" panose="020B0503030101060003" pitchFamily="34" charset="77"/>
              </a:defRPr>
            </a:lvl1pPr>
          </a:lstStyle>
          <a:p>
            <a:r>
              <a:rPr lang="en-US" dirty="0"/>
              <a:t>Click to edit </a:t>
            </a:r>
            <a:br>
              <a:rPr lang="en-US" dirty="0"/>
            </a:br>
            <a:r>
              <a:rPr lang="en-US" dirty="0"/>
              <a:t>Master title style</a:t>
            </a:r>
            <a:endParaRPr lang="en-GB" dirty="0"/>
          </a:p>
        </p:txBody>
      </p:sp>
      <p:sp>
        <p:nvSpPr>
          <p:cNvPr id="3" name="Subtitle 2">
            <a:extLst>
              <a:ext uri="{FF2B5EF4-FFF2-40B4-BE49-F238E27FC236}">
                <a16:creationId xmlns:a16="http://schemas.microsoft.com/office/drawing/2014/main" id="{F2856F2F-4FE7-B44D-97AA-C9C9EBABF258}"/>
              </a:ext>
            </a:extLst>
          </p:cNvPr>
          <p:cNvSpPr>
            <a:spLocks noGrp="1"/>
          </p:cNvSpPr>
          <p:nvPr>
            <p:ph type="subTitle" idx="1"/>
          </p:nvPr>
        </p:nvSpPr>
        <p:spPr>
          <a:xfrm>
            <a:off x="730785" y="3525397"/>
            <a:ext cx="8325080" cy="1591909"/>
          </a:xfrm>
        </p:spPr>
        <p:txBody>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44D1DBE8-9384-194E-8247-99FB7E2E5EFD}"/>
              </a:ext>
            </a:extLst>
          </p:cNvPr>
          <p:cNvSpPr>
            <a:spLocks noGrp="1"/>
          </p:cNvSpPr>
          <p:nvPr>
            <p:ph type="dt" sz="half" idx="10"/>
          </p:nvPr>
        </p:nvSpPr>
        <p:spPr>
          <a:xfrm>
            <a:off x="730785" y="6059277"/>
            <a:ext cx="2743200" cy="274848"/>
          </a:xfrm>
          <a:prstGeom prst="rect">
            <a:avLst/>
          </a:prstGeom>
        </p:spPr>
        <p:txBody>
          <a:bodyPr lIns="0" tIns="0" rIns="0" bIns="0" anchor="b"/>
          <a:lstStyle>
            <a:lvl1pPr>
              <a:defRPr sz="1400" b="0" i="0">
                <a:solidFill>
                  <a:schemeClr val="bg1"/>
                </a:solidFill>
                <a:latin typeface="Derailed" panose="020B0503030101060003" pitchFamily="34" charset="77"/>
              </a:defRPr>
            </a:lvl1pPr>
          </a:lstStyle>
          <a:p>
            <a:endParaRPr lang="en-GB" dirty="0"/>
          </a:p>
        </p:txBody>
      </p:sp>
      <p:sp>
        <p:nvSpPr>
          <p:cNvPr id="12" name="TextBox 11">
            <a:extLst>
              <a:ext uri="{FF2B5EF4-FFF2-40B4-BE49-F238E27FC236}">
                <a16:creationId xmlns:a16="http://schemas.microsoft.com/office/drawing/2014/main" id="{EB4BF4A2-7001-974D-B311-951B6C2D2140}"/>
              </a:ext>
            </a:extLst>
          </p:cNvPr>
          <p:cNvSpPr txBox="1"/>
          <p:nvPr userDrawn="1"/>
        </p:nvSpPr>
        <p:spPr>
          <a:xfrm>
            <a:off x="8111913" y="6088663"/>
            <a:ext cx="3879267" cy="309315"/>
          </a:xfrm>
          <a:prstGeom prst="rect">
            <a:avLst/>
          </a:prstGeom>
          <a:noFill/>
        </p:spPr>
        <p:txBody>
          <a:bodyPr wrap="non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10" b="1" i="0" kern="1200" dirty="0">
                <a:solidFill>
                  <a:schemeClr val="bg1"/>
                </a:solidFill>
                <a:effectLst/>
                <a:latin typeface="Derailed" panose="020B0503030101060003" pitchFamily="34" charset="77"/>
                <a:ea typeface="+mn-ea"/>
                <a:cs typeface="+mn-cs"/>
              </a:rPr>
              <a:t>From Newcastle. </a:t>
            </a:r>
            <a:r>
              <a:rPr lang="en-GB" sz="2010" b="1" i="0" kern="1200" dirty="0">
                <a:solidFill>
                  <a:schemeClr val="accent4"/>
                </a:solidFill>
                <a:effectLst/>
                <a:latin typeface="Derailed" panose="020B0503030101060003" pitchFamily="34" charset="77"/>
                <a:ea typeface="+mn-ea"/>
                <a:cs typeface="+mn-cs"/>
              </a:rPr>
              <a:t>For the world.</a:t>
            </a:r>
          </a:p>
        </p:txBody>
      </p:sp>
      <p:pic>
        <p:nvPicPr>
          <p:cNvPr id="8" name="Picture 7">
            <a:extLst>
              <a:ext uri="{FF2B5EF4-FFF2-40B4-BE49-F238E27FC236}">
                <a16:creationId xmlns:a16="http://schemas.microsoft.com/office/drawing/2014/main" id="{F9116470-A7C9-BC41-B858-60F4D3F5149E}"/>
              </a:ext>
            </a:extLst>
          </p:cNvPr>
          <p:cNvPicPr>
            <a:picLocks noChangeAspect="1"/>
          </p:cNvPicPr>
          <p:nvPr userDrawn="1"/>
        </p:nvPicPr>
        <p:blipFill>
          <a:blip r:embed="rId3"/>
          <a:stretch>
            <a:fillRect/>
          </a:stretch>
        </p:blipFill>
        <p:spPr>
          <a:xfrm>
            <a:off x="9813279" y="441207"/>
            <a:ext cx="2118049" cy="673152"/>
          </a:xfrm>
          <a:prstGeom prst="rect">
            <a:avLst/>
          </a:prstGeom>
        </p:spPr>
      </p:pic>
    </p:spTree>
    <p:extLst>
      <p:ext uri="{BB962C8B-B14F-4D97-AF65-F5344CB8AC3E}">
        <p14:creationId xmlns:p14="http://schemas.microsoft.com/office/powerpoint/2010/main" val="209906427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Narrow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hasCustomPrompt="1"/>
          </p:nvPr>
        </p:nvSpPr>
        <p:spPr>
          <a:xfrm>
            <a:off x="506702" y="1079432"/>
            <a:ext cx="3519236" cy="730370"/>
          </a:xfrm>
        </p:spPr>
        <p:txBody>
          <a:bodyPr/>
          <a:lstStyle>
            <a:lvl1pPr>
              <a:defRPr>
                <a:solidFill>
                  <a:schemeClr val="tx1"/>
                </a:solidFill>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515938" y="2012400"/>
            <a:ext cx="351000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a:t>
            </a:fld>
            <a:endParaRPr lang="en-GB"/>
          </a:p>
        </p:txBody>
      </p:sp>
      <p:sp>
        <p:nvSpPr>
          <p:cNvPr id="9" name="Content Placeholder 3">
            <a:extLst>
              <a:ext uri="{FF2B5EF4-FFF2-40B4-BE49-F238E27FC236}">
                <a16:creationId xmlns:a16="http://schemas.microsoft.com/office/drawing/2014/main" id="{282CCB69-211F-4783-9C3D-47A7EC531D33}"/>
              </a:ext>
            </a:extLst>
          </p:cNvPr>
          <p:cNvSpPr>
            <a:spLocks noGrp="1"/>
          </p:cNvSpPr>
          <p:nvPr>
            <p:ph sz="half" idx="2"/>
          </p:nvPr>
        </p:nvSpPr>
        <p:spPr>
          <a:xfrm>
            <a:off x="4341001" y="2012400"/>
            <a:ext cx="3510000" cy="4189412"/>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7">
            <a:extLst>
              <a:ext uri="{FF2B5EF4-FFF2-40B4-BE49-F238E27FC236}">
                <a16:creationId xmlns:a16="http://schemas.microsoft.com/office/drawing/2014/main" id="{F94AA126-57B5-428E-BFD4-C0125342734A}"/>
              </a:ext>
            </a:extLst>
          </p:cNvPr>
          <p:cNvSpPr>
            <a:spLocks noGrp="1"/>
          </p:cNvSpPr>
          <p:nvPr>
            <p:ph type="body" sz="quarter" idx="14"/>
          </p:nvPr>
        </p:nvSpPr>
        <p:spPr>
          <a:xfrm>
            <a:off x="4340225" y="1079380"/>
            <a:ext cx="3519488" cy="730370"/>
          </a:xfrm>
        </p:spPr>
        <p:txBody>
          <a:bodyPr bIns="0" anchor="b" anchorCtr="0"/>
          <a:lstStyle>
            <a:lvl1pPr>
              <a:defRPr lang="en-US" sz="1800" b="1" i="0" kern="1200" dirty="0" smtClean="0">
                <a:solidFill>
                  <a:schemeClr val="tx1"/>
                </a:solidFill>
                <a:latin typeface="Derailed" panose="020B0503030101060003" pitchFamily="34" charset="77"/>
                <a:ea typeface="+mj-ea"/>
                <a:cs typeface="+mj-cs"/>
              </a:defRPr>
            </a:lvl1pPr>
          </a:lstStyle>
          <a:p>
            <a:pPr lvl="0"/>
            <a:r>
              <a:rPr lang="en-US" dirty="0"/>
              <a:t>Edit Master </a:t>
            </a:r>
          </a:p>
          <a:p>
            <a:pPr lvl="0"/>
            <a:r>
              <a:rPr lang="en-US" dirty="0"/>
              <a:t>text styles</a:t>
            </a:r>
          </a:p>
        </p:txBody>
      </p:sp>
      <p:sp>
        <p:nvSpPr>
          <p:cNvPr id="13" name="Text Placeholder 8">
            <a:extLst>
              <a:ext uri="{FF2B5EF4-FFF2-40B4-BE49-F238E27FC236}">
                <a16:creationId xmlns:a16="http://schemas.microsoft.com/office/drawing/2014/main" id="{83F725CB-3439-4650-8EE9-40D1FCE93BCE}"/>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3838083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Narrow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hasCustomPrompt="1"/>
          </p:nvPr>
        </p:nvSpPr>
        <p:spPr>
          <a:xfrm>
            <a:off x="506702" y="1079432"/>
            <a:ext cx="3519236" cy="730370"/>
          </a:xfrm>
        </p:spPr>
        <p:txBody>
          <a:bodyPr/>
          <a:lstStyle>
            <a:lvl1pPr>
              <a:defRPr>
                <a:solidFill>
                  <a:schemeClr val="tx1"/>
                </a:solidFill>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515938" y="2012400"/>
            <a:ext cx="351000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47158317-8A9D-3D4C-B6B9-3059AAA22424}"/>
              </a:ext>
            </a:extLst>
          </p:cNvPr>
          <p:cNvSpPr>
            <a:spLocks noGrp="1"/>
          </p:cNvSpPr>
          <p:nvPr>
            <p:ph sz="half" idx="2"/>
          </p:nvPr>
        </p:nvSpPr>
        <p:spPr>
          <a:xfrm>
            <a:off x="4341001" y="2012400"/>
            <a:ext cx="3510000" cy="4189412"/>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a:t>
            </a:fld>
            <a:endParaRPr lang="en-GB"/>
          </a:p>
        </p:txBody>
      </p:sp>
      <p:sp>
        <p:nvSpPr>
          <p:cNvPr id="9" name="Content Placeholder 3">
            <a:extLst>
              <a:ext uri="{FF2B5EF4-FFF2-40B4-BE49-F238E27FC236}">
                <a16:creationId xmlns:a16="http://schemas.microsoft.com/office/drawing/2014/main" id="{F67B34DB-089D-6043-A4E4-29235A2748CB}"/>
              </a:ext>
            </a:extLst>
          </p:cNvPr>
          <p:cNvSpPr>
            <a:spLocks noGrp="1"/>
          </p:cNvSpPr>
          <p:nvPr>
            <p:ph sz="half" idx="13"/>
          </p:nvPr>
        </p:nvSpPr>
        <p:spPr>
          <a:xfrm>
            <a:off x="8239951" y="2012400"/>
            <a:ext cx="351000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2A52667A-CCA9-46DB-A4D4-05C94BDFE034}"/>
              </a:ext>
            </a:extLst>
          </p:cNvPr>
          <p:cNvSpPr>
            <a:spLocks noGrp="1"/>
          </p:cNvSpPr>
          <p:nvPr>
            <p:ph type="body" sz="quarter" idx="14"/>
          </p:nvPr>
        </p:nvSpPr>
        <p:spPr>
          <a:xfrm>
            <a:off x="4340225" y="1079380"/>
            <a:ext cx="3519488" cy="730370"/>
          </a:xfrm>
        </p:spPr>
        <p:txBody>
          <a:bodyPr bIns="0" anchor="b" anchorCtr="0"/>
          <a:lstStyle>
            <a:lvl1pPr>
              <a:defRPr lang="en-US" sz="1800" b="1" i="0" kern="1200" dirty="0" smtClean="0">
                <a:solidFill>
                  <a:schemeClr val="tx1"/>
                </a:solidFill>
                <a:latin typeface="Derailed" panose="020B0503030101060003" pitchFamily="34" charset="77"/>
                <a:ea typeface="+mj-ea"/>
                <a:cs typeface="+mj-cs"/>
              </a:defRPr>
            </a:lvl1pPr>
          </a:lstStyle>
          <a:p>
            <a:pPr lvl="0"/>
            <a:r>
              <a:rPr lang="en-US" dirty="0"/>
              <a:t>Edit Master </a:t>
            </a:r>
          </a:p>
          <a:p>
            <a:pPr lvl="0"/>
            <a:r>
              <a:rPr lang="en-US" dirty="0"/>
              <a:t>text styles</a:t>
            </a:r>
          </a:p>
        </p:txBody>
      </p:sp>
      <p:sp>
        <p:nvSpPr>
          <p:cNvPr id="12" name="Text Placeholder 7">
            <a:extLst>
              <a:ext uri="{FF2B5EF4-FFF2-40B4-BE49-F238E27FC236}">
                <a16:creationId xmlns:a16="http://schemas.microsoft.com/office/drawing/2014/main" id="{141B8332-414A-4056-A9EE-6260B3FF3058}"/>
              </a:ext>
            </a:extLst>
          </p:cNvPr>
          <p:cNvSpPr>
            <a:spLocks noGrp="1"/>
          </p:cNvSpPr>
          <p:nvPr>
            <p:ph type="body" sz="quarter" idx="15"/>
          </p:nvPr>
        </p:nvSpPr>
        <p:spPr>
          <a:xfrm>
            <a:off x="8228936" y="1079432"/>
            <a:ext cx="3519488" cy="730370"/>
          </a:xfrm>
        </p:spPr>
        <p:txBody>
          <a:bodyPr bIns="0" anchor="b" anchorCtr="0"/>
          <a:lstStyle>
            <a:lvl1pPr>
              <a:defRPr lang="en-US" sz="1800" b="1" i="0" kern="1200" dirty="0" smtClean="0">
                <a:solidFill>
                  <a:schemeClr val="tx1"/>
                </a:solidFill>
                <a:latin typeface="Derailed" panose="020B0503030101060003" pitchFamily="34" charset="77"/>
                <a:ea typeface="+mj-ea"/>
                <a:cs typeface="+mj-cs"/>
              </a:defRPr>
            </a:lvl1pPr>
          </a:lstStyle>
          <a:p>
            <a:pPr lvl="0"/>
            <a:r>
              <a:rPr lang="en-US" dirty="0"/>
              <a:t>Edit Master </a:t>
            </a:r>
          </a:p>
          <a:p>
            <a:pPr lvl="0"/>
            <a:r>
              <a:rPr lang="en-US" dirty="0"/>
              <a:t>text styles</a:t>
            </a:r>
          </a:p>
        </p:txBody>
      </p:sp>
      <p:sp>
        <p:nvSpPr>
          <p:cNvPr id="15" name="Text Placeholder 8">
            <a:extLst>
              <a:ext uri="{FF2B5EF4-FFF2-40B4-BE49-F238E27FC236}">
                <a16:creationId xmlns:a16="http://schemas.microsoft.com/office/drawing/2014/main" id="{7E1C3470-81B3-46B0-835F-087A90868624}"/>
              </a:ext>
            </a:extLst>
          </p:cNvPr>
          <p:cNvSpPr>
            <a:spLocks noGrp="1"/>
          </p:cNvSpPr>
          <p:nvPr>
            <p:ph type="body" sz="quarter" idx="16"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2457514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fographic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p:nvPr>
        </p:nvSpPr>
        <p:spPr>
          <a:xfrm>
            <a:off x="515073" y="1089815"/>
            <a:ext cx="11020281" cy="730370"/>
          </a:xfrm>
        </p:spPr>
        <p:txBody>
          <a:bodyPr/>
          <a:lstStyle>
            <a:lvl1pPr>
              <a:defRPr sz="4000">
                <a:solidFill>
                  <a:schemeClr val="tx1"/>
                </a:solidFill>
              </a:defRPr>
            </a:lvl1pPr>
          </a:lstStyle>
          <a:p>
            <a:r>
              <a:rPr lang="en-US" dirty="0"/>
              <a:t>Click to edit Master title style</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a:t>
            </a:fld>
            <a:endParaRPr lang="en-GB" dirty="0"/>
          </a:p>
        </p:txBody>
      </p:sp>
      <p:sp>
        <p:nvSpPr>
          <p:cNvPr id="8" name="Text Placeholder 8">
            <a:extLst>
              <a:ext uri="{FF2B5EF4-FFF2-40B4-BE49-F238E27FC236}">
                <a16:creationId xmlns:a16="http://schemas.microsoft.com/office/drawing/2014/main" id="{BA0490E7-5291-4C65-9F03-93FFAD0D2E53}"/>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3251355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a:t>
            </a:fld>
            <a:endParaRPr lang="en-GB" dirty="0"/>
          </a:p>
        </p:txBody>
      </p:sp>
      <p:sp>
        <p:nvSpPr>
          <p:cNvPr id="8" name="Text Placeholder 8">
            <a:extLst>
              <a:ext uri="{FF2B5EF4-FFF2-40B4-BE49-F238E27FC236}">
                <a16:creationId xmlns:a16="http://schemas.microsoft.com/office/drawing/2014/main" id="{BA0490E7-5291-4C65-9F03-93FFAD0D2E53}"/>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pic>
        <p:nvPicPr>
          <p:cNvPr id="3" name="Picture 2">
            <a:extLst>
              <a:ext uri="{FF2B5EF4-FFF2-40B4-BE49-F238E27FC236}">
                <a16:creationId xmlns:a16="http://schemas.microsoft.com/office/drawing/2014/main" id="{B5DD6B8E-E9B8-4CAF-9962-7B19C452C2B1}"/>
              </a:ext>
            </a:extLst>
          </p:cNvPr>
          <p:cNvPicPr>
            <a:picLocks noChangeAspect="1"/>
          </p:cNvPicPr>
          <p:nvPr userDrawn="1"/>
        </p:nvPicPr>
        <p:blipFill rotWithShape="1">
          <a:blip r:embed="rId2"/>
          <a:srcRect l="2897" t="17107" r="2355" b="8176"/>
          <a:stretch/>
        </p:blipFill>
        <p:spPr>
          <a:xfrm>
            <a:off x="353683" y="1173192"/>
            <a:ext cx="11550770" cy="5124091"/>
          </a:xfrm>
          <a:prstGeom prst="rect">
            <a:avLst/>
          </a:prstGeom>
        </p:spPr>
      </p:pic>
    </p:spTree>
    <p:extLst>
      <p:ext uri="{BB962C8B-B14F-4D97-AF65-F5344CB8AC3E}">
        <p14:creationId xmlns:p14="http://schemas.microsoft.com/office/powerpoint/2010/main" val="2710197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uiding Princip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a:t>
            </a:fld>
            <a:endParaRPr lang="en-GB" dirty="0"/>
          </a:p>
        </p:txBody>
      </p:sp>
      <p:sp>
        <p:nvSpPr>
          <p:cNvPr id="8" name="Text Placeholder 8">
            <a:extLst>
              <a:ext uri="{FF2B5EF4-FFF2-40B4-BE49-F238E27FC236}">
                <a16:creationId xmlns:a16="http://schemas.microsoft.com/office/drawing/2014/main" id="{BA0490E7-5291-4C65-9F03-93FFAD0D2E53}"/>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pic>
        <p:nvPicPr>
          <p:cNvPr id="3" name="Picture 2">
            <a:extLst>
              <a:ext uri="{FF2B5EF4-FFF2-40B4-BE49-F238E27FC236}">
                <a16:creationId xmlns:a16="http://schemas.microsoft.com/office/drawing/2014/main" id="{16F47AC8-1755-4DB2-BE3A-F9F92DEF137C}"/>
              </a:ext>
            </a:extLst>
          </p:cNvPr>
          <p:cNvPicPr>
            <a:picLocks noChangeAspect="1"/>
          </p:cNvPicPr>
          <p:nvPr userDrawn="1"/>
        </p:nvPicPr>
        <p:blipFill rotWithShape="1">
          <a:blip r:embed="rId2"/>
          <a:srcRect l="2827" t="12201" r="3356" b="15724"/>
          <a:stretch/>
        </p:blipFill>
        <p:spPr>
          <a:xfrm>
            <a:off x="345057" y="836762"/>
            <a:ext cx="11437412" cy="4942936"/>
          </a:xfrm>
          <a:prstGeom prst="rect">
            <a:avLst/>
          </a:prstGeom>
        </p:spPr>
      </p:pic>
    </p:spTree>
    <p:extLst>
      <p:ext uri="{BB962C8B-B14F-4D97-AF65-F5344CB8AC3E}">
        <p14:creationId xmlns:p14="http://schemas.microsoft.com/office/powerpoint/2010/main" val="2341299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rategic Enabl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a:t>
            </a:fld>
            <a:endParaRPr lang="en-GB" dirty="0"/>
          </a:p>
        </p:txBody>
      </p:sp>
      <p:sp>
        <p:nvSpPr>
          <p:cNvPr id="8" name="Text Placeholder 8">
            <a:extLst>
              <a:ext uri="{FF2B5EF4-FFF2-40B4-BE49-F238E27FC236}">
                <a16:creationId xmlns:a16="http://schemas.microsoft.com/office/drawing/2014/main" id="{BA0490E7-5291-4C65-9F03-93FFAD0D2E53}"/>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pic>
        <p:nvPicPr>
          <p:cNvPr id="10" name="Picture 9">
            <a:extLst>
              <a:ext uri="{FF2B5EF4-FFF2-40B4-BE49-F238E27FC236}">
                <a16:creationId xmlns:a16="http://schemas.microsoft.com/office/drawing/2014/main" id="{DF9E4028-966E-4D77-8176-9F6584755054}"/>
              </a:ext>
            </a:extLst>
          </p:cNvPr>
          <p:cNvPicPr>
            <a:picLocks noChangeAspect="1"/>
          </p:cNvPicPr>
          <p:nvPr userDrawn="1"/>
        </p:nvPicPr>
        <p:blipFill rotWithShape="1">
          <a:blip r:embed="rId2"/>
          <a:srcRect l="2969" t="15220" r="3355" b="18239"/>
          <a:stretch/>
        </p:blipFill>
        <p:spPr>
          <a:xfrm>
            <a:off x="362309" y="1043796"/>
            <a:ext cx="11420160" cy="4563374"/>
          </a:xfrm>
          <a:prstGeom prst="rect">
            <a:avLst/>
          </a:prstGeom>
        </p:spPr>
      </p:pic>
    </p:spTree>
    <p:extLst>
      <p:ext uri="{BB962C8B-B14F-4D97-AF65-F5344CB8AC3E}">
        <p14:creationId xmlns:p14="http://schemas.microsoft.com/office/powerpoint/2010/main" val="1023159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ur strategi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F5A896-A0FB-4988-AE27-5E060372124C}"/>
              </a:ext>
            </a:extLst>
          </p:cNvPr>
          <p:cNvPicPr>
            <a:picLocks noChangeAspect="1"/>
          </p:cNvPicPr>
          <p:nvPr userDrawn="1"/>
        </p:nvPicPr>
        <p:blipFill rotWithShape="1">
          <a:blip r:embed="rId2"/>
          <a:srcRect l="3323" t="15891" r="3356" b="11320"/>
          <a:stretch/>
        </p:blipFill>
        <p:spPr>
          <a:xfrm>
            <a:off x="405441" y="1089814"/>
            <a:ext cx="11377027" cy="4991809"/>
          </a:xfrm>
          <a:prstGeom prst="rect">
            <a:avLst/>
          </a:prstGeom>
        </p:spPr>
      </p:pic>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a:t>
            </a:fld>
            <a:endParaRPr lang="en-GB" dirty="0"/>
          </a:p>
        </p:txBody>
      </p:sp>
      <p:sp>
        <p:nvSpPr>
          <p:cNvPr id="8" name="Text Placeholder 8">
            <a:extLst>
              <a:ext uri="{FF2B5EF4-FFF2-40B4-BE49-F238E27FC236}">
                <a16:creationId xmlns:a16="http://schemas.microsoft.com/office/drawing/2014/main" id="{BA0490E7-5291-4C65-9F03-93FFAD0D2E53}"/>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79076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ta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074235-F314-6E45-A500-7AD3ED70AC99}"/>
              </a:ext>
            </a:extLst>
          </p:cNvPr>
          <p:cNvSpPr>
            <a:spLocks noGrp="1"/>
          </p:cNvSpPr>
          <p:nvPr>
            <p:ph type="ftr" sz="quarter" idx="11"/>
          </p:nvPr>
        </p:nvSpPr>
        <p:spPr>
          <a:xfrm>
            <a:off x="506413" y="5974048"/>
            <a:ext cx="10417174" cy="365125"/>
          </a:xfrm>
        </p:spPr>
        <p:txBody>
          <a:bodyPr/>
          <a:lstStyle/>
          <a:p>
            <a:endParaRPr lang="en-GB"/>
          </a:p>
        </p:txBody>
      </p:sp>
      <p:sp>
        <p:nvSpPr>
          <p:cNvPr id="6" name="Slide Number Placeholder 5">
            <a:extLst>
              <a:ext uri="{FF2B5EF4-FFF2-40B4-BE49-F238E27FC236}">
                <a16:creationId xmlns:a16="http://schemas.microsoft.com/office/drawing/2014/main" id="{14F9DB99-504E-1347-93DC-152EB0CAE36F}"/>
              </a:ext>
            </a:extLst>
          </p:cNvPr>
          <p:cNvSpPr>
            <a:spLocks noGrp="1"/>
          </p:cNvSpPr>
          <p:nvPr>
            <p:ph type="sldNum" sz="quarter" idx="12"/>
          </p:nvPr>
        </p:nvSpPr>
        <p:spPr/>
        <p:txBody>
          <a:bodyPr/>
          <a:lstStyle/>
          <a:p>
            <a:fld id="{E5E7EA0D-6364-2B4A-8E45-9A79CD741A72}" type="slidenum">
              <a:rPr lang="en-GB" smtClean="0"/>
              <a:t>‹#›</a:t>
            </a:fld>
            <a:endParaRPr lang="en-GB"/>
          </a:p>
        </p:txBody>
      </p:sp>
      <p:sp>
        <p:nvSpPr>
          <p:cNvPr id="9" name="Text Placeholder 8">
            <a:extLst>
              <a:ext uri="{FF2B5EF4-FFF2-40B4-BE49-F238E27FC236}">
                <a16:creationId xmlns:a16="http://schemas.microsoft.com/office/drawing/2014/main" id="{5006C497-A4DC-417A-A8B2-5BC609861959}"/>
              </a:ext>
            </a:extLst>
          </p:cNvPr>
          <p:cNvSpPr>
            <a:spLocks noGrp="1"/>
          </p:cNvSpPr>
          <p:nvPr>
            <p:ph type="body" sz="quarter" idx="13"/>
          </p:nvPr>
        </p:nvSpPr>
        <p:spPr>
          <a:xfrm>
            <a:off x="509588" y="1053410"/>
            <a:ext cx="10417175" cy="793863"/>
          </a:xfrm>
        </p:spPr>
        <p:txBody>
          <a:bodyPr/>
          <a:lstStyle>
            <a:lvl1pPr>
              <a:defRPr sz="2000">
                <a:solidFill>
                  <a:schemeClr val="tx1"/>
                </a:solidFill>
              </a:defRPr>
            </a:lvl1pPr>
            <a:lvl2pPr>
              <a:defRPr/>
            </a:lvl2pPr>
            <a:lvl3pPr>
              <a:defRPr/>
            </a:lvl3pPr>
          </a:lstStyle>
          <a:p>
            <a:pPr lvl="0"/>
            <a:r>
              <a:rPr lang="en-US" dirty="0"/>
              <a:t>Edit Master text styles</a:t>
            </a:r>
          </a:p>
          <a:p>
            <a:pPr lvl="1"/>
            <a:r>
              <a:rPr lang="en-US" dirty="0"/>
              <a:t>Second level</a:t>
            </a:r>
          </a:p>
          <a:p>
            <a:pPr lvl="2"/>
            <a:r>
              <a:rPr lang="en-US" dirty="0"/>
              <a:t>Third level</a:t>
            </a:r>
          </a:p>
        </p:txBody>
      </p:sp>
      <p:sp>
        <p:nvSpPr>
          <p:cNvPr id="11" name="Content Placeholder 10">
            <a:extLst>
              <a:ext uri="{FF2B5EF4-FFF2-40B4-BE49-F238E27FC236}">
                <a16:creationId xmlns:a16="http://schemas.microsoft.com/office/drawing/2014/main" id="{50DE5B5B-C0F3-48BF-85D7-A5B05B4A32A1}"/>
              </a:ext>
            </a:extLst>
          </p:cNvPr>
          <p:cNvSpPr>
            <a:spLocks noGrp="1"/>
          </p:cNvSpPr>
          <p:nvPr>
            <p:ph sz="quarter" idx="14" hasCustomPrompt="1"/>
          </p:nvPr>
        </p:nvSpPr>
        <p:spPr>
          <a:xfrm>
            <a:off x="509588" y="2041525"/>
            <a:ext cx="10417175" cy="3621088"/>
          </a:xfrm>
        </p:spPr>
        <p:txBody>
          <a:bodyPr/>
          <a:lstStyle>
            <a:lvl1pPr>
              <a:defRPr sz="1050" b="0"/>
            </a:lvl1pPr>
          </a:lstStyle>
          <a:p>
            <a:pPr lvl="0"/>
            <a:r>
              <a:rPr lang="en-US" dirty="0"/>
              <a:t>Data content</a:t>
            </a:r>
          </a:p>
        </p:txBody>
      </p:sp>
      <p:sp>
        <p:nvSpPr>
          <p:cNvPr id="8" name="Text Placeholder 8">
            <a:extLst>
              <a:ext uri="{FF2B5EF4-FFF2-40B4-BE49-F238E27FC236}">
                <a16:creationId xmlns:a16="http://schemas.microsoft.com/office/drawing/2014/main" id="{172B0E90-5A79-4957-95BD-F0D29BCB2D15}"/>
              </a:ext>
            </a:extLst>
          </p:cNvPr>
          <p:cNvSpPr>
            <a:spLocks noGrp="1"/>
          </p:cNvSpPr>
          <p:nvPr>
            <p:ph type="body" sz="quarter" idx="15"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2788064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ata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074235-F314-6E45-A500-7AD3ED70AC99}"/>
              </a:ext>
            </a:extLst>
          </p:cNvPr>
          <p:cNvSpPr>
            <a:spLocks noGrp="1"/>
          </p:cNvSpPr>
          <p:nvPr>
            <p:ph type="ftr" sz="quarter" idx="11"/>
          </p:nvPr>
        </p:nvSpPr>
        <p:spPr>
          <a:xfrm>
            <a:off x="4876388" y="5976218"/>
            <a:ext cx="6050376" cy="365125"/>
          </a:xfrm>
        </p:spPr>
        <p:txBody>
          <a:bodyPr/>
          <a:lstStyle/>
          <a:p>
            <a:endParaRPr lang="en-GB" dirty="0"/>
          </a:p>
        </p:txBody>
      </p:sp>
      <p:sp>
        <p:nvSpPr>
          <p:cNvPr id="6" name="Slide Number Placeholder 5">
            <a:extLst>
              <a:ext uri="{FF2B5EF4-FFF2-40B4-BE49-F238E27FC236}">
                <a16:creationId xmlns:a16="http://schemas.microsoft.com/office/drawing/2014/main" id="{14F9DB99-504E-1347-93DC-152EB0CAE36F}"/>
              </a:ext>
            </a:extLst>
          </p:cNvPr>
          <p:cNvSpPr>
            <a:spLocks noGrp="1"/>
          </p:cNvSpPr>
          <p:nvPr>
            <p:ph type="sldNum" sz="quarter" idx="12"/>
          </p:nvPr>
        </p:nvSpPr>
        <p:spPr/>
        <p:txBody>
          <a:bodyPr/>
          <a:lstStyle/>
          <a:p>
            <a:fld id="{E5E7EA0D-6364-2B4A-8E45-9A79CD741A72}" type="slidenum">
              <a:rPr lang="en-GB" smtClean="0"/>
              <a:t>‹#›</a:t>
            </a:fld>
            <a:endParaRPr lang="en-GB"/>
          </a:p>
        </p:txBody>
      </p:sp>
      <p:sp>
        <p:nvSpPr>
          <p:cNvPr id="9" name="Text Placeholder 8">
            <a:extLst>
              <a:ext uri="{FF2B5EF4-FFF2-40B4-BE49-F238E27FC236}">
                <a16:creationId xmlns:a16="http://schemas.microsoft.com/office/drawing/2014/main" id="{5006C497-A4DC-417A-A8B2-5BC609861959}"/>
              </a:ext>
            </a:extLst>
          </p:cNvPr>
          <p:cNvSpPr>
            <a:spLocks noGrp="1"/>
          </p:cNvSpPr>
          <p:nvPr>
            <p:ph type="body" sz="quarter" idx="13"/>
          </p:nvPr>
        </p:nvSpPr>
        <p:spPr>
          <a:xfrm>
            <a:off x="4887634" y="1053410"/>
            <a:ext cx="6039130" cy="793863"/>
          </a:xfrm>
        </p:spPr>
        <p:txBody>
          <a:bodyPr/>
          <a:lstStyle>
            <a:lvl1pPr>
              <a:defRPr sz="2000">
                <a:solidFill>
                  <a:schemeClr val="tx1"/>
                </a:solidFill>
              </a:defRPr>
            </a:lvl1pPr>
            <a:lvl2pPr>
              <a:defRPr>
                <a:solidFill>
                  <a:schemeClr val="tx1"/>
                </a:solidFill>
              </a:defRPr>
            </a:lvl2pPr>
            <a:lvl3pPr>
              <a:defRPr>
                <a:solidFill>
                  <a:schemeClr val="tx1"/>
                </a:solidFill>
              </a:defRPr>
            </a:lvl3pPr>
          </a:lstStyle>
          <a:p>
            <a:pPr lvl="0"/>
            <a:r>
              <a:rPr lang="en-US" dirty="0"/>
              <a:t>Edit Master text styles</a:t>
            </a:r>
          </a:p>
          <a:p>
            <a:pPr lvl="1"/>
            <a:r>
              <a:rPr lang="en-US" dirty="0"/>
              <a:t>Second level</a:t>
            </a:r>
          </a:p>
          <a:p>
            <a:pPr lvl="2"/>
            <a:r>
              <a:rPr lang="en-US" dirty="0"/>
              <a:t>Third level</a:t>
            </a:r>
          </a:p>
        </p:txBody>
      </p:sp>
      <p:sp>
        <p:nvSpPr>
          <p:cNvPr id="11" name="Content Placeholder 10">
            <a:extLst>
              <a:ext uri="{FF2B5EF4-FFF2-40B4-BE49-F238E27FC236}">
                <a16:creationId xmlns:a16="http://schemas.microsoft.com/office/drawing/2014/main" id="{50DE5B5B-C0F3-48BF-85D7-A5B05B4A32A1}"/>
              </a:ext>
            </a:extLst>
          </p:cNvPr>
          <p:cNvSpPr>
            <a:spLocks noGrp="1"/>
          </p:cNvSpPr>
          <p:nvPr>
            <p:ph sz="quarter" idx="14" hasCustomPrompt="1"/>
          </p:nvPr>
        </p:nvSpPr>
        <p:spPr>
          <a:xfrm>
            <a:off x="4887634" y="2041525"/>
            <a:ext cx="6039129" cy="3621088"/>
          </a:xfrm>
        </p:spPr>
        <p:txBody>
          <a:bodyPr/>
          <a:lstStyle>
            <a:lvl1pPr>
              <a:defRPr sz="1050" b="0"/>
            </a:lvl1pPr>
          </a:lstStyle>
          <a:p>
            <a:pPr lvl="0"/>
            <a:r>
              <a:rPr lang="en-US" dirty="0"/>
              <a:t>Data content</a:t>
            </a:r>
          </a:p>
        </p:txBody>
      </p:sp>
      <p:sp>
        <p:nvSpPr>
          <p:cNvPr id="8" name="Content Placeholder 2">
            <a:extLst>
              <a:ext uri="{FF2B5EF4-FFF2-40B4-BE49-F238E27FC236}">
                <a16:creationId xmlns:a16="http://schemas.microsoft.com/office/drawing/2014/main" id="{E6D049D2-C2DF-4525-BDD8-4E6EBC2B5D94}"/>
              </a:ext>
            </a:extLst>
          </p:cNvPr>
          <p:cNvSpPr>
            <a:spLocks noGrp="1"/>
          </p:cNvSpPr>
          <p:nvPr>
            <p:ph sz="half" idx="1" hasCustomPrompt="1"/>
          </p:nvPr>
        </p:nvSpPr>
        <p:spPr>
          <a:xfrm>
            <a:off x="626769" y="2150054"/>
            <a:ext cx="3577585" cy="3826164"/>
          </a:xfrm>
        </p:spPr>
        <p:txBody>
          <a:bodyPr/>
          <a:lstStyle>
            <a:lvl1pPr>
              <a:lnSpc>
                <a:spcPct val="90000"/>
              </a:lnSpc>
              <a:spcAft>
                <a:spcPts val="800"/>
              </a:spcAft>
              <a:defRPr sz="3200">
                <a:solidFill>
                  <a:schemeClr val="tx1"/>
                </a:solidFill>
              </a:defRPr>
            </a:lvl1pPr>
            <a:lvl2pPr>
              <a:spcBef>
                <a:spcPts val="0"/>
              </a:spcBef>
              <a:defRPr>
                <a:solidFill>
                  <a:schemeClr val="tx1"/>
                </a:solidFill>
              </a:defRPr>
            </a:lvl2pPr>
            <a:lvl3pPr>
              <a:defRPr>
                <a:solidFill>
                  <a:schemeClr val="tx1"/>
                </a:solidFill>
              </a:defRPr>
            </a:lvl3pPr>
            <a:lvl4pPr>
              <a:defRPr>
                <a:solidFill>
                  <a:srgbClr val="FF0000"/>
                </a:solidFill>
              </a:defRPr>
            </a:lvl4pPr>
            <a:lvl5pPr>
              <a:defRPr>
                <a:solidFill>
                  <a:srgbClr val="FF0000"/>
                </a:solidFill>
              </a:defRPr>
            </a:lvl5pPr>
          </a:lstStyle>
          <a:p>
            <a:pPr lvl="0"/>
            <a:r>
              <a:rPr lang="en-US" dirty="0"/>
              <a:t>Edit Master </a:t>
            </a:r>
            <a:br>
              <a:rPr lang="en-US" dirty="0"/>
            </a:br>
            <a:r>
              <a:rPr lang="en-US" dirty="0"/>
              <a:t>text styles</a:t>
            </a:r>
          </a:p>
          <a:p>
            <a:pPr lvl="1"/>
            <a:r>
              <a:rPr lang="en-US" dirty="0"/>
              <a:t>Second level</a:t>
            </a:r>
          </a:p>
          <a:p>
            <a:pPr lvl="2"/>
            <a:r>
              <a:rPr lang="en-US" dirty="0"/>
              <a:t>Third level</a:t>
            </a:r>
          </a:p>
        </p:txBody>
      </p:sp>
      <p:sp>
        <p:nvSpPr>
          <p:cNvPr id="10" name="Text Placeholder 8">
            <a:extLst>
              <a:ext uri="{FF2B5EF4-FFF2-40B4-BE49-F238E27FC236}">
                <a16:creationId xmlns:a16="http://schemas.microsoft.com/office/drawing/2014/main" id="{9D05D53A-A179-4AF2-B528-F70C332CAF09}"/>
              </a:ext>
            </a:extLst>
          </p:cNvPr>
          <p:cNvSpPr>
            <a:spLocks noGrp="1"/>
          </p:cNvSpPr>
          <p:nvPr>
            <p:ph type="body" sz="quarter" idx="15"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1054330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dia and content ">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074235-F314-6E45-A500-7AD3ED70AC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9DB99-504E-1347-93DC-152EB0CAE36F}"/>
              </a:ext>
            </a:extLst>
          </p:cNvPr>
          <p:cNvSpPr>
            <a:spLocks noGrp="1"/>
          </p:cNvSpPr>
          <p:nvPr>
            <p:ph type="sldNum" sz="quarter" idx="12"/>
          </p:nvPr>
        </p:nvSpPr>
        <p:spPr/>
        <p:txBody>
          <a:bodyPr/>
          <a:lstStyle/>
          <a:p>
            <a:fld id="{E5E7EA0D-6364-2B4A-8E45-9A79CD741A72}" type="slidenum">
              <a:rPr lang="en-GB" smtClean="0"/>
              <a:t>‹#›</a:t>
            </a:fld>
            <a:endParaRPr lang="en-GB"/>
          </a:p>
        </p:txBody>
      </p:sp>
      <p:sp>
        <p:nvSpPr>
          <p:cNvPr id="8" name="Content Placeholder 2">
            <a:extLst>
              <a:ext uri="{FF2B5EF4-FFF2-40B4-BE49-F238E27FC236}">
                <a16:creationId xmlns:a16="http://schemas.microsoft.com/office/drawing/2014/main" id="{E6D049D2-C2DF-4525-BDD8-4E6EBC2B5D94}"/>
              </a:ext>
            </a:extLst>
          </p:cNvPr>
          <p:cNvSpPr>
            <a:spLocks noGrp="1"/>
          </p:cNvSpPr>
          <p:nvPr>
            <p:ph sz="half" idx="1" hasCustomPrompt="1"/>
          </p:nvPr>
        </p:nvSpPr>
        <p:spPr>
          <a:xfrm>
            <a:off x="7701838" y="1965330"/>
            <a:ext cx="3224925" cy="3826164"/>
          </a:xfrm>
        </p:spPr>
        <p:txBody>
          <a:bodyPr/>
          <a:lstStyle>
            <a:lvl1pPr>
              <a:lnSpc>
                <a:spcPct val="90000"/>
              </a:lnSpc>
              <a:spcAft>
                <a:spcPts val="800"/>
              </a:spcAft>
              <a:defRPr sz="3200">
                <a:solidFill>
                  <a:schemeClr val="tx1"/>
                </a:solidFill>
              </a:defRPr>
            </a:lvl1pPr>
            <a:lvl2pPr>
              <a:spcBef>
                <a:spcPts val="0"/>
              </a:spcBef>
              <a:defRPr>
                <a:solidFill>
                  <a:schemeClr val="tx1"/>
                </a:solidFill>
              </a:defRPr>
            </a:lvl2pPr>
            <a:lvl3pPr marL="0" indent="0">
              <a:buNone/>
              <a:defRPr>
                <a:solidFill>
                  <a:schemeClr val="tx2"/>
                </a:solidFill>
              </a:defRPr>
            </a:lvl3pPr>
            <a:lvl4pPr marL="179388" indent="-179388">
              <a:buFont typeface="Arial" panose="020B0604020202020204" pitchFamily="34" charset="0"/>
              <a:buChar char="•"/>
              <a:defRPr sz="1400">
                <a:solidFill>
                  <a:schemeClr val="tx1"/>
                </a:solidFill>
              </a:defRPr>
            </a:lvl4pPr>
            <a:lvl5pPr>
              <a:defRPr>
                <a:solidFill>
                  <a:srgbClr val="FF0000"/>
                </a:solidFill>
              </a:defRPr>
            </a:lvl5pPr>
          </a:lstStyle>
          <a:p>
            <a:pPr lvl="0"/>
            <a:r>
              <a:rPr lang="en-US" dirty="0"/>
              <a:t>Edit Master </a:t>
            </a:r>
            <a:br>
              <a:rPr lang="en-US" dirty="0"/>
            </a:br>
            <a:r>
              <a:rPr lang="en-US" dirty="0"/>
              <a:t>text styles</a:t>
            </a:r>
          </a:p>
          <a:p>
            <a:pPr lvl="1"/>
            <a:r>
              <a:rPr lang="en-US" dirty="0"/>
              <a:t>Second level</a:t>
            </a:r>
          </a:p>
          <a:p>
            <a:pPr lvl="2"/>
            <a:r>
              <a:rPr lang="en-US" dirty="0"/>
              <a:t>Third level</a:t>
            </a:r>
          </a:p>
          <a:p>
            <a:pPr lvl="3"/>
            <a:r>
              <a:rPr lang="en-US" dirty="0"/>
              <a:t>Fourth level</a:t>
            </a:r>
          </a:p>
        </p:txBody>
      </p:sp>
      <p:sp>
        <p:nvSpPr>
          <p:cNvPr id="7" name="Media Placeholder 6">
            <a:extLst>
              <a:ext uri="{FF2B5EF4-FFF2-40B4-BE49-F238E27FC236}">
                <a16:creationId xmlns:a16="http://schemas.microsoft.com/office/drawing/2014/main" id="{BAE206F3-C0B6-4852-B385-BE04194DB4BB}"/>
              </a:ext>
            </a:extLst>
          </p:cNvPr>
          <p:cNvSpPr>
            <a:spLocks noGrp="1"/>
          </p:cNvSpPr>
          <p:nvPr>
            <p:ph type="media" sz="quarter" idx="13"/>
          </p:nvPr>
        </p:nvSpPr>
        <p:spPr>
          <a:xfrm>
            <a:off x="517525" y="1801813"/>
            <a:ext cx="6630988" cy="3694112"/>
          </a:xfrm>
        </p:spPr>
        <p:txBody>
          <a:bodyPr/>
          <a:lstStyle/>
          <a:p>
            <a:endParaRPr lang="en-GB"/>
          </a:p>
        </p:txBody>
      </p:sp>
      <p:sp>
        <p:nvSpPr>
          <p:cNvPr id="10" name="Text Placeholder 8">
            <a:extLst>
              <a:ext uri="{FF2B5EF4-FFF2-40B4-BE49-F238E27FC236}">
                <a16:creationId xmlns:a16="http://schemas.microsoft.com/office/drawing/2014/main" id="{3001C33A-CB01-4104-9384-BA2B27DECCD5}"/>
              </a:ext>
            </a:extLst>
          </p:cNvPr>
          <p:cNvSpPr>
            <a:spLocks noGrp="1"/>
          </p:cNvSpPr>
          <p:nvPr>
            <p:ph type="body" sz="quarter" idx="14"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3612173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57D6-7A16-F24D-94C0-B75AF5D054C3}"/>
              </a:ext>
            </a:extLst>
          </p:cNvPr>
          <p:cNvSpPr>
            <a:spLocks noGrp="1"/>
          </p:cNvSpPr>
          <p:nvPr>
            <p:ph type="title"/>
          </p:nvPr>
        </p:nvSpPr>
        <p:spPr>
          <a:xfrm>
            <a:off x="506702" y="1079432"/>
            <a:ext cx="8319590" cy="730370"/>
          </a:xfrm>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36E8022-3A5C-BE46-8730-1CBF69304EF4}"/>
              </a:ext>
            </a:extLst>
          </p:cNvPr>
          <p:cNvSpPr>
            <a:spLocks noGrp="1"/>
          </p:cNvSpPr>
          <p:nvPr>
            <p:ph idx="1"/>
          </p:nvPr>
        </p:nvSpPr>
        <p:spPr>
          <a:xfrm>
            <a:off x="509962" y="2012692"/>
            <a:ext cx="831959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8A074235-F314-6E45-A500-7AD3ED70AC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9DB99-504E-1347-93DC-152EB0CAE36F}"/>
              </a:ext>
            </a:extLst>
          </p:cNvPr>
          <p:cNvSpPr>
            <a:spLocks noGrp="1"/>
          </p:cNvSpPr>
          <p:nvPr>
            <p:ph type="sldNum" sz="quarter" idx="12"/>
          </p:nvPr>
        </p:nvSpPr>
        <p:spPr/>
        <p:txBody>
          <a:bodyPr/>
          <a:lstStyle/>
          <a:p>
            <a:fld id="{E5E7EA0D-6364-2B4A-8E45-9A79CD741A72}" type="slidenum">
              <a:rPr lang="en-GB" smtClean="0"/>
              <a:t>‹#›</a:t>
            </a:fld>
            <a:endParaRPr lang="en-GB"/>
          </a:p>
        </p:txBody>
      </p:sp>
      <p:sp>
        <p:nvSpPr>
          <p:cNvPr id="9" name="Text Placeholder 8">
            <a:extLst>
              <a:ext uri="{FF2B5EF4-FFF2-40B4-BE49-F238E27FC236}">
                <a16:creationId xmlns:a16="http://schemas.microsoft.com/office/drawing/2014/main" id="{9D5B7104-6B9A-4FF3-B209-F13FAE4BE065}"/>
              </a:ext>
            </a:extLst>
          </p:cNvPr>
          <p:cNvSpPr>
            <a:spLocks noGrp="1"/>
          </p:cNvSpPr>
          <p:nvPr>
            <p:ph type="body" sz="quarter" idx="13" hasCustomPrompt="1"/>
          </p:nvPr>
        </p:nvSpPr>
        <p:spPr>
          <a:xfrm>
            <a:off x="506413" y="320675"/>
            <a:ext cx="8323139" cy="306388"/>
          </a:xfrm>
        </p:spPr>
        <p:txBody>
          <a:bodyPr/>
          <a:lstStyle>
            <a:lvl1pPr>
              <a:defRPr sz="2000" b="1" i="0">
                <a:solidFill>
                  <a:schemeClr val="tx2"/>
                </a:solidFill>
                <a:latin typeface="Derailed" panose="020B0503030101060003" pitchFamily="34" charset="77"/>
              </a:defRPr>
            </a:lvl1pPr>
          </a:lstStyle>
          <a:p>
            <a:pPr lvl="0"/>
            <a:r>
              <a:rPr lang="en-US" dirty="0"/>
              <a:t>Presentation name.</a:t>
            </a:r>
          </a:p>
        </p:txBody>
      </p:sp>
    </p:spTree>
    <p:extLst>
      <p:ext uri="{BB962C8B-B14F-4D97-AF65-F5344CB8AC3E}">
        <p14:creationId xmlns:p14="http://schemas.microsoft.com/office/powerpoint/2010/main" val="3419595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a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8DFE0E9-8C48-4347-A5E1-5C5BBCCF87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1D9CB8-25CD-4249-B144-5D35F390ECAD}"/>
              </a:ext>
            </a:extLst>
          </p:cNvPr>
          <p:cNvSpPr>
            <a:spLocks noGrp="1"/>
          </p:cNvSpPr>
          <p:nvPr>
            <p:ph type="sldNum" sz="quarter" idx="12"/>
          </p:nvPr>
        </p:nvSpPr>
        <p:spPr/>
        <p:txBody>
          <a:bodyPr/>
          <a:lstStyle/>
          <a:p>
            <a:fld id="{E5E7EA0D-6364-2B4A-8E45-9A79CD741A72}" type="slidenum">
              <a:rPr lang="en-GB" smtClean="0"/>
              <a:t>‹#›</a:t>
            </a:fld>
            <a:endParaRPr lang="en-GB"/>
          </a:p>
        </p:txBody>
      </p:sp>
      <p:sp>
        <p:nvSpPr>
          <p:cNvPr id="8" name="Media Placeholder 7">
            <a:extLst>
              <a:ext uri="{FF2B5EF4-FFF2-40B4-BE49-F238E27FC236}">
                <a16:creationId xmlns:a16="http://schemas.microsoft.com/office/drawing/2014/main" id="{997898DA-A52D-4418-B672-155105DDB043}"/>
              </a:ext>
            </a:extLst>
          </p:cNvPr>
          <p:cNvSpPr>
            <a:spLocks noGrp="1"/>
          </p:cNvSpPr>
          <p:nvPr>
            <p:ph type="media" sz="quarter" idx="13"/>
          </p:nvPr>
        </p:nvSpPr>
        <p:spPr>
          <a:xfrm>
            <a:off x="1855788" y="1042988"/>
            <a:ext cx="8543925" cy="4813300"/>
          </a:xfrm>
        </p:spPr>
        <p:txBody>
          <a:bodyPr/>
          <a:lstStyle/>
          <a:p>
            <a:endParaRPr lang="en-GB"/>
          </a:p>
        </p:txBody>
      </p:sp>
      <p:sp>
        <p:nvSpPr>
          <p:cNvPr id="10" name="Text Placeholder 9">
            <a:extLst>
              <a:ext uri="{FF2B5EF4-FFF2-40B4-BE49-F238E27FC236}">
                <a16:creationId xmlns:a16="http://schemas.microsoft.com/office/drawing/2014/main" id="{511FB0B8-7362-4508-A1CD-065DA2FA2A08}"/>
              </a:ext>
            </a:extLst>
          </p:cNvPr>
          <p:cNvSpPr>
            <a:spLocks noGrp="1"/>
          </p:cNvSpPr>
          <p:nvPr>
            <p:ph type="body" sz="quarter" idx="14"/>
          </p:nvPr>
        </p:nvSpPr>
        <p:spPr>
          <a:xfrm>
            <a:off x="1855788" y="5974553"/>
            <a:ext cx="8543925" cy="365125"/>
          </a:xfrm>
        </p:spPr>
        <p:txBody>
          <a:bodyPr/>
          <a:lstStyle>
            <a:lvl1pPr>
              <a:defRPr b="0">
                <a:solidFill>
                  <a:schemeClr val="tx2"/>
                </a:solidFill>
              </a:defRPr>
            </a:lvl1pPr>
          </a:lstStyle>
          <a:p>
            <a:pPr lvl="0"/>
            <a:r>
              <a:rPr lang="en-US" dirty="0"/>
              <a:t>Edit Master text styles</a:t>
            </a:r>
          </a:p>
        </p:txBody>
      </p:sp>
      <p:sp>
        <p:nvSpPr>
          <p:cNvPr id="7" name="Text Placeholder 8">
            <a:extLst>
              <a:ext uri="{FF2B5EF4-FFF2-40B4-BE49-F238E27FC236}">
                <a16:creationId xmlns:a16="http://schemas.microsoft.com/office/drawing/2014/main" id="{9F391534-7C43-4EC5-B4DD-A3D47F04E5E5}"/>
              </a:ext>
            </a:extLst>
          </p:cNvPr>
          <p:cNvSpPr>
            <a:spLocks noGrp="1"/>
          </p:cNvSpPr>
          <p:nvPr>
            <p:ph type="body" sz="quarter" idx="15"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369354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dia Content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8DFE0E9-8C48-4347-A5E1-5C5BBCCF87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1D9CB8-25CD-4249-B144-5D35F390ECAD}"/>
              </a:ext>
            </a:extLst>
          </p:cNvPr>
          <p:cNvSpPr>
            <a:spLocks noGrp="1"/>
          </p:cNvSpPr>
          <p:nvPr>
            <p:ph type="sldNum" sz="quarter" idx="12"/>
          </p:nvPr>
        </p:nvSpPr>
        <p:spPr/>
        <p:txBody>
          <a:bodyPr/>
          <a:lstStyle/>
          <a:p>
            <a:fld id="{E5E7EA0D-6364-2B4A-8E45-9A79CD741A72}" type="slidenum">
              <a:rPr lang="en-GB" smtClean="0"/>
              <a:t>‹#›</a:t>
            </a:fld>
            <a:endParaRPr lang="en-GB"/>
          </a:p>
        </p:txBody>
      </p:sp>
      <p:sp>
        <p:nvSpPr>
          <p:cNvPr id="8" name="Media Placeholder 7">
            <a:extLst>
              <a:ext uri="{FF2B5EF4-FFF2-40B4-BE49-F238E27FC236}">
                <a16:creationId xmlns:a16="http://schemas.microsoft.com/office/drawing/2014/main" id="{997898DA-A52D-4418-B672-155105DDB043}"/>
              </a:ext>
            </a:extLst>
          </p:cNvPr>
          <p:cNvSpPr>
            <a:spLocks noGrp="1"/>
          </p:cNvSpPr>
          <p:nvPr>
            <p:ph type="media" sz="quarter" idx="13"/>
          </p:nvPr>
        </p:nvSpPr>
        <p:spPr>
          <a:xfrm>
            <a:off x="1489435" y="947738"/>
            <a:ext cx="9379669" cy="5245672"/>
          </a:xfrm>
        </p:spPr>
        <p:txBody>
          <a:bodyPr/>
          <a:lstStyle/>
          <a:p>
            <a:endParaRPr lang="en-GB"/>
          </a:p>
        </p:txBody>
      </p:sp>
      <p:sp>
        <p:nvSpPr>
          <p:cNvPr id="7" name="Text Placeholder 8">
            <a:extLst>
              <a:ext uri="{FF2B5EF4-FFF2-40B4-BE49-F238E27FC236}">
                <a16:creationId xmlns:a16="http://schemas.microsoft.com/office/drawing/2014/main" id="{9F391534-7C43-4EC5-B4DD-A3D47F04E5E5}"/>
              </a:ext>
            </a:extLst>
          </p:cNvPr>
          <p:cNvSpPr>
            <a:spLocks noGrp="1"/>
          </p:cNvSpPr>
          <p:nvPr>
            <p:ph type="body" sz="quarter" idx="15"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2697676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8DFE0E9-8C48-4347-A5E1-5C5BBCCF87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1D9CB8-25CD-4249-B144-5D35F390ECAD}"/>
              </a:ext>
            </a:extLst>
          </p:cNvPr>
          <p:cNvSpPr>
            <a:spLocks noGrp="1"/>
          </p:cNvSpPr>
          <p:nvPr>
            <p:ph type="sldNum" sz="quarter" idx="12"/>
          </p:nvPr>
        </p:nvSpPr>
        <p:spPr/>
        <p:txBody>
          <a:bodyPr/>
          <a:lstStyle/>
          <a:p>
            <a:fld id="{E5E7EA0D-6364-2B4A-8E45-9A79CD741A72}" type="slidenum">
              <a:rPr lang="en-GB" smtClean="0"/>
              <a:t>‹#›</a:t>
            </a:fld>
            <a:endParaRPr lang="en-GB"/>
          </a:p>
        </p:txBody>
      </p:sp>
      <p:sp>
        <p:nvSpPr>
          <p:cNvPr id="7" name="Picture Placeholder 6">
            <a:extLst>
              <a:ext uri="{FF2B5EF4-FFF2-40B4-BE49-F238E27FC236}">
                <a16:creationId xmlns:a16="http://schemas.microsoft.com/office/drawing/2014/main" id="{40EDFDEC-A6A5-43CB-8F51-12CA762B79B7}"/>
              </a:ext>
            </a:extLst>
          </p:cNvPr>
          <p:cNvSpPr>
            <a:spLocks noGrp="1"/>
          </p:cNvSpPr>
          <p:nvPr>
            <p:ph type="pic" sz="quarter" idx="15"/>
          </p:nvPr>
        </p:nvSpPr>
        <p:spPr>
          <a:xfrm>
            <a:off x="534988" y="1238250"/>
            <a:ext cx="3492500" cy="2363788"/>
          </a:xfrm>
          <a:solidFill>
            <a:schemeClr val="bg2"/>
          </a:solidFill>
        </p:spPr>
        <p:txBody>
          <a:bodyPr/>
          <a:lstStyle/>
          <a:p>
            <a:endParaRPr lang="en-GB"/>
          </a:p>
        </p:txBody>
      </p:sp>
      <p:sp>
        <p:nvSpPr>
          <p:cNvPr id="11" name="Picture Placeholder 6">
            <a:extLst>
              <a:ext uri="{FF2B5EF4-FFF2-40B4-BE49-F238E27FC236}">
                <a16:creationId xmlns:a16="http://schemas.microsoft.com/office/drawing/2014/main" id="{5B28E39D-B16C-4EFA-B9BE-4B2F4AE95ABA}"/>
              </a:ext>
            </a:extLst>
          </p:cNvPr>
          <p:cNvSpPr>
            <a:spLocks noGrp="1"/>
          </p:cNvSpPr>
          <p:nvPr>
            <p:ph type="pic" sz="quarter" idx="16"/>
          </p:nvPr>
        </p:nvSpPr>
        <p:spPr>
          <a:xfrm>
            <a:off x="4340514" y="1238250"/>
            <a:ext cx="3492500" cy="2363788"/>
          </a:xfrm>
          <a:solidFill>
            <a:schemeClr val="bg2"/>
          </a:solidFill>
        </p:spPr>
        <p:txBody>
          <a:bodyPr/>
          <a:lstStyle/>
          <a:p>
            <a:endParaRPr lang="en-GB"/>
          </a:p>
        </p:txBody>
      </p:sp>
      <p:sp>
        <p:nvSpPr>
          <p:cNvPr id="12" name="Picture Placeholder 6">
            <a:extLst>
              <a:ext uri="{FF2B5EF4-FFF2-40B4-BE49-F238E27FC236}">
                <a16:creationId xmlns:a16="http://schemas.microsoft.com/office/drawing/2014/main" id="{256AE52C-B362-4832-A02A-A193ACECC479}"/>
              </a:ext>
            </a:extLst>
          </p:cNvPr>
          <p:cNvSpPr>
            <a:spLocks noGrp="1"/>
          </p:cNvSpPr>
          <p:nvPr>
            <p:ph type="pic" sz="quarter" idx="17"/>
          </p:nvPr>
        </p:nvSpPr>
        <p:spPr>
          <a:xfrm>
            <a:off x="8146040" y="1238250"/>
            <a:ext cx="3492500" cy="2363788"/>
          </a:xfrm>
          <a:solidFill>
            <a:schemeClr val="bg2"/>
          </a:solidFill>
        </p:spPr>
        <p:txBody>
          <a:bodyPr/>
          <a:lstStyle/>
          <a:p>
            <a:endParaRPr lang="en-GB"/>
          </a:p>
        </p:txBody>
      </p:sp>
      <p:sp>
        <p:nvSpPr>
          <p:cNvPr id="13" name="Picture Placeholder 6">
            <a:extLst>
              <a:ext uri="{FF2B5EF4-FFF2-40B4-BE49-F238E27FC236}">
                <a16:creationId xmlns:a16="http://schemas.microsoft.com/office/drawing/2014/main" id="{3D733867-34D2-415F-B63F-CBA396B62251}"/>
              </a:ext>
            </a:extLst>
          </p:cNvPr>
          <p:cNvSpPr>
            <a:spLocks noGrp="1"/>
          </p:cNvSpPr>
          <p:nvPr>
            <p:ph type="pic" sz="quarter" idx="18"/>
          </p:nvPr>
        </p:nvSpPr>
        <p:spPr>
          <a:xfrm>
            <a:off x="534988" y="3717175"/>
            <a:ext cx="3492500" cy="2363788"/>
          </a:xfrm>
          <a:solidFill>
            <a:schemeClr val="bg2"/>
          </a:solidFill>
        </p:spPr>
        <p:txBody>
          <a:bodyPr/>
          <a:lstStyle/>
          <a:p>
            <a:endParaRPr lang="en-GB"/>
          </a:p>
        </p:txBody>
      </p:sp>
      <p:sp>
        <p:nvSpPr>
          <p:cNvPr id="14" name="Picture Placeholder 6">
            <a:extLst>
              <a:ext uri="{FF2B5EF4-FFF2-40B4-BE49-F238E27FC236}">
                <a16:creationId xmlns:a16="http://schemas.microsoft.com/office/drawing/2014/main" id="{8D8AAC42-1A33-4AEE-A0A2-84610A056E60}"/>
              </a:ext>
            </a:extLst>
          </p:cNvPr>
          <p:cNvSpPr>
            <a:spLocks noGrp="1"/>
          </p:cNvSpPr>
          <p:nvPr>
            <p:ph type="pic" sz="quarter" idx="19"/>
          </p:nvPr>
        </p:nvSpPr>
        <p:spPr>
          <a:xfrm>
            <a:off x="4340514" y="3717175"/>
            <a:ext cx="3492500" cy="2363788"/>
          </a:xfrm>
          <a:solidFill>
            <a:schemeClr val="bg2"/>
          </a:solidFill>
        </p:spPr>
        <p:txBody>
          <a:bodyPr/>
          <a:lstStyle/>
          <a:p>
            <a:endParaRPr lang="en-GB"/>
          </a:p>
        </p:txBody>
      </p:sp>
      <p:sp>
        <p:nvSpPr>
          <p:cNvPr id="15" name="Picture Placeholder 6">
            <a:extLst>
              <a:ext uri="{FF2B5EF4-FFF2-40B4-BE49-F238E27FC236}">
                <a16:creationId xmlns:a16="http://schemas.microsoft.com/office/drawing/2014/main" id="{FBA4258E-1FCE-49EE-80D2-12B98D8EA90A}"/>
              </a:ext>
            </a:extLst>
          </p:cNvPr>
          <p:cNvSpPr>
            <a:spLocks noGrp="1"/>
          </p:cNvSpPr>
          <p:nvPr>
            <p:ph type="pic" sz="quarter" idx="20"/>
          </p:nvPr>
        </p:nvSpPr>
        <p:spPr>
          <a:xfrm>
            <a:off x="8146040" y="3717175"/>
            <a:ext cx="3492500" cy="2363788"/>
          </a:xfrm>
          <a:solidFill>
            <a:schemeClr val="bg2"/>
          </a:solidFill>
        </p:spPr>
        <p:txBody>
          <a:bodyPr/>
          <a:lstStyle/>
          <a:p>
            <a:endParaRPr lang="en-GB" dirty="0"/>
          </a:p>
        </p:txBody>
      </p:sp>
      <p:sp>
        <p:nvSpPr>
          <p:cNvPr id="16" name="Text Placeholder 8">
            <a:extLst>
              <a:ext uri="{FF2B5EF4-FFF2-40B4-BE49-F238E27FC236}">
                <a16:creationId xmlns:a16="http://schemas.microsoft.com/office/drawing/2014/main" id="{780B7760-6999-4BB9-8B09-AE55BF7B0704}"/>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2280760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50B4-0EE2-024C-A441-93227D345B07}"/>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A8DFE0E9-8C48-4347-A5E1-5C5BBCCF87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1D9CB8-25CD-4249-B144-5D35F390ECAD}"/>
              </a:ext>
            </a:extLst>
          </p:cNvPr>
          <p:cNvSpPr>
            <a:spLocks noGrp="1"/>
          </p:cNvSpPr>
          <p:nvPr>
            <p:ph type="sldNum" sz="quarter" idx="12"/>
          </p:nvPr>
        </p:nvSpPr>
        <p:spPr/>
        <p:txBody>
          <a:bodyPr/>
          <a:lstStyle/>
          <a:p>
            <a:fld id="{E5E7EA0D-6364-2B4A-8E45-9A79CD741A72}" type="slidenum">
              <a:rPr lang="en-GB" smtClean="0"/>
              <a:t>‹#›</a:t>
            </a:fld>
            <a:endParaRPr lang="en-GB"/>
          </a:p>
        </p:txBody>
      </p:sp>
      <p:sp>
        <p:nvSpPr>
          <p:cNvPr id="7" name="Text Placeholder 8">
            <a:extLst>
              <a:ext uri="{FF2B5EF4-FFF2-40B4-BE49-F238E27FC236}">
                <a16:creationId xmlns:a16="http://schemas.microsoft.com/office/drawing/2014/main" id="{89933380-6C89-441C-B87C-347C8B436D71}"/>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105420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p:nvPr>
        </p:nvSpPr>
        <p:spPr>
          <a:xfrm>
            <a:off x="543645" y="1241305"/>
            <a:ext cx="11118893" cy="497848"/>
          </a:xfrm>
        </p:spPr>
        <p:txBody>
          <a:bodyPr anchor="t" anchorCtr="0"/>
          <a:lstStyle>
            <a:lvl1pPr>
              <a:defRPr sz="2800">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515938" y="2040557"/>
            <a:ext cx="5181600" cy="3826164"/>
          </a:xfrm>
        </p:spPr>
        <p:txBody>
          <a:bodyPr/>
          <a:lstStyle>
            <a:lvl1pPr marL="141288" indent="-141288">
              <a:buFont typeface="Arial" panose="020B0604020202020204" pitchFamily="34" charset="0"/>
              <a:buChar char="•"/>
              <a:tabLst/>
              <a:defRPr>
                <a:solidFill>
                  <a:schemeClr val="tx1"/>
                </a:solidFill>
              </a:defRPr>
            </a:lvl1pPr>
            <a:lvl2pPr marL="288925" indent="-147638">
              <a:buFont typeface="System Font"/>
              <a:buChar char="–"/>
              <a:tabLst/>
              <a:defRPr>
                <a:solidFill>
                  <a:schemeClr val="tx1"/>
                </a:solidFill>
              </a:defRPr>
            </a:lvl2pPr>
            <a:lvl3pPr marL="141288" indent="-133350">
              <a:tabLst/>
              <a:defRPr sz="1200" b="1">
                <a:solidFill>
                  <a:schemeClr val="tx1"/>
                </a:solidFill>
              </a:defRPr>
            </a:lvl3pPr>
            <a:lvl4pPr marL="319088" indent="-142875">
              <a:tabLst/>
              <a:defRPr sz="1200">
                <a:solidFill>
                  <a:schemeClr val="tx1"/>
                </a:solidFill>
              </a:defRPr>
            </a:lvl4pPr>
            <a:lvl5pPr marL="363538" indent="-177800">
              <a:tabLst/>
              <a:defRPr sz="1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a:t>
            </a:fld>
            <a:endParaRPr lang="en-GB" dirty="0"/>
          </a:p>
        </p:txBody>
      </p:sp>
      <p:sp>
        <p:nvSpPr>
          <p:cNvPr id="11" name="Text Placeholder 8">
            <a:extLst>
              <a:ext uri="{FF2B5EF4-FFF2-40B4-BE49-F238E27FC236}">
                <a16:creationId xmlns:a16="http://schemas.microsoft.com/office/drawing/2014/main" id="{E96968C5-7D14-46C2-950B-09F6E4A75F20}"/>
              </a:ext>
            </a:extLst>
          </p:cNvPr>
          <p:cNvSpPr>
            <a:spLocks noGrp="1"/>
          </p:cNvSpPr>
          <p:nvPr>
            <p:ph type="body" sz="quarter" idx="14"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
        <p:nvSpPr>
          <p:cNvPr id="13" name="Content Placeholder 2">
            <a:extLst>
              <a:ext uri="{FF2B5EF4-FFF2-40B4-BE49-F238E27FC236}">
                <a16:creationId xmlns:a16="http://schemas.microsoft.com/office/drawing/2014/main" id="{CB0D413D-F64B-A442-B3B2-4811F6349BFA}"/>
              </a:ext>
            </a:extLst>
          </p:cNvPr>
          <p:cNvSpPr>
            <a:spLocks noGrp="1"/>
          </p:cNvSpPr>
          <p:nvPr>
            <p:ph sz="half" idx="15"/>
          </p:nvPr>
        </p:nvSpPr>
        <p:spPr>
          <a:xfrm>
            <a:off x="6096000" y="2040557"/>
            <a:ext cx="5181600" cy="3826164"/>
          </a:xfrm>
        </p:spPr>
        <p:txBody>
          <a:bodyPr/>
          <a:lstStyle>
            <a:lvl1pPr marL="141288" indent="-141288">
              <a:buFont typeface="Arial" panose="020B0604020202020204" pitchFamily="34" charset="0"/>
              <a:buChar char="•"/>
              <a:tabLst/>
              <a:defRPr>
                <a:solidFill>
                  <a:schemeClr val="tx1"/>
                </a:solidFill>
              </a:defRPr>
            </a:lvl1pPr>
            <a:lvl2pPr marL="288925" indent="-147638">
              <a:buFont typeface="System Font"/>
              <a:buChar char="–"/>
              <a:tabLst/>
              <a:defRPr>
                <a:solidFill>
                  <a:schemeClr val="tx1"/>
                </a:solidFill>
              </a:defRPr>
            </a:lvl2pPr>
            <a:lvl3pPr marL="141288" indent="-133350">
              <a:tabLst/>
              <a:defRPr sz="1200" b="1">
                <a:solidFill>
                  <a:schemeClr val="tx1"/>
                </a:solidFill>
              </a:defRPr>
            </a:lvl3pPr>
            <a:lvl4pPr marL="319088" indent="-142875">
              <a:tabLst/>
              <a:defRPr sz="1200">
                <a:solidFill>
                  <a:schemeClr val="tx1"/>
                </a:solidFill>
              </a:defRPr>
            </a:lvl4pPr>
            <a:lvl5pPr marL="363538" indent="-177800">
              <a:tabLst/>
              <a:defRPr sz="1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6790647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icture Slide 01">
    <p:spTree>
      <p:nvGrpSpPr>
        <p:cNvPr id="1" name=""/>
        <p:cNvGrpSpPr/>
        <p:nvPr/>
      </p:nvGrpSpPr>
      <p:grpSpPr>
        <a:xfrm>
          <a:off x="0" y="0"/>
          <a:ext cx="0" cy="0"/>
          <a:chOff x="0" y="0"/>
          <a:chExt cx="0" cy="0"/>
        </a:xfrm>
      </p:grpSpPr>
      <p:sp>
        <p:nvSpPr>
          <p:cNvPr id="10" name="Title 7"/>
          <p:cNvSpPr>
            <a:spLocks noGrp="1"/>
          </p:cNvSpPr>
          <p:nvPr>
            <p:ph type="title"/>
          </p:nvPr>
        </p:nvSpPr>
        <p:spPr>
          <a:xfrm>
            <a:off x="335360" y="476672"/>
            <a:ext cx="11521280" cy="720080"/>
          </a:xfrm>
        </p:spPr>
        <p:txBody>
          <a:bodyPr>
            <a:noAutofit/>
          </a:bodyPr>
          <a:lstStyle>
            <a:lvl1pPr algn="l">
              <a:defRPr sz="3700" b="1">
                <a:latin typeface="Arial" pitchFamily="34" charset="0"/>
                <a:cs typeface="Arial" pitchFamily="34" charset="0"/>
              </a:defRPr>
            </a:lvl1pPr>
          </a:lstStyle>
          <a:p>
            <a:r>
              <a:rPr lang="en-US" dirty="0" smtClean="0"/>
              <a:t>Click to edit Master title style</a:t>
            </a:r>
            <a:endParaRPr lang="en-GB" dirty="0"/>
          </a:p>
        </p:txBody>
      </p:sp>
      <p:sp>
        <p:nvSpPr>
          <p:cNvPr id="7" name="Picture Placeholder 6"/>
          <p:cNvSpPr>
            <a:spLocks noGrp="1"/>
          </p:cNvSpPr>
          <p:nvPr>
            <p:ph type="pic" sz="quarter" idx="10"/>
          </p:nvPr>
        </p:nvSpPr>
        <p:spPr>
          <a:xfrm>
            <a:off x="1727200" y="1773238"/>
            <a:ext cx="8737600" cy="4464050"/>
          </a:xfrm>
        </p:spPr>
        <p:txBody>
          <a:bodyPr rtlCol="0">
            <a:normAutofit/>
          </a:bodyPr>
          <a:lstStyle/>
          <a:p>
            <a:pPr lvl="0"/>
            <a:endParaRPr lang="en-GB" noProof="0"/>
          </a:p>
        </p:txBody>
      </p:sp>
    </p:spTree>
    <p:extLst>
      <p:ext uri="{BB962C8B-B14F-4D97-AF65-F5344CB8AC3E}">
        <p14:creationId xmlns:p14="http://schemas.microsoft.com/office/powerpoint/2010/main" val="1539982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539CB-7A63-EC44-A620-242D8E174EA6}"/>
              </a:ext>
            </a:extLst>
          </p:cNvPr>
          <p:cNvSpPr>
            <a:spLocks noGrp="1"/>
          </p:cNvSpPr>
          <p:nvPr>
            <p:ph type="title"/>
          </p:nvPr>
        </p:nvSpPr>
        <p:spPr>
          <a:xfrm>
            <a:off x="1057618" y="1666177"/>
            <a:ext cx="10126944" cy="1616517"/>
          </a:xfrm>
        </p:spPr>
        <p:txBody>
          <a:bodyPr anchor="b"/>
          <a:lstStyle>
            <a:lvl1pPr>
              <a:defRPr sz="4200" b="1">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277D80D-9A3E-4C4F-9B6A-BF98B3C9DA6D}"/>
              </a:ext>
            </a:extLst>
          </p:cNvPr>
          <p:cNvSpPr>
            <a:spLocks noGrp="1"/>
          </p:cNvSpPr>
          <p:nvPr>
            <p:ph type="body" idx="1"/>
          </p:nvPr>
        </p:nvSpPr>
        <p:spPr>
          <a:xfrm>
            <a:off x="1057619" y="3310403"/>
            <a:ext cx="10126943" cy="1500187"/>
          </a:xfrm>
        </p:spPr>
        <p:txBody>
          <a:bodyPr/>
          <a:lstStyle>
            <a:lvl1pPr marL="0" indent="0">
              <a:buNone/>
              <a:defRPr sz="4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Box 9">
            <a:extLst>
              <a:ext uri="{FF2B5EF4-FFF2-40B4-BE49-F238E27FC236}">
                <a16:creationId xmlns:a16="http://schemas.microsoft.com/office/drawing/2014/main" id="{D2FB039C-6579-5D4F-A244-2FB52C993A45}"/>
              </a:ext>
            </a:extLst>
          </p:cNvPr>
          <p:cNvSpPr txBox="1"/>
          <p:nvPr userDrawn="1"/>
        </p:nvSpPr>
        <p:spPr>
          <a:xfrm>
            <a:off x="10514392" y="5926276"/>
            <a:ext cx="1522294" cy="3231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b="1" i="0" kern="1200" spc="-70" baseline="0" dirty="0">
                <a:solidFill>
                  <a:schemeClr val="bg1"/>
                </a:solidFill>
                <a:effectLst/>
                <a:latin typeface="Derailed" panose="020B0503030101060003" pitchFamily="34" charset="77"/>
                <a:ea typeface="+mn-ea"/>
                <a:cs typeface="+mn-cs"/>
              </a:rPr>
              <a:t>ncl.ac.uk</a:t>
            </a:r>
          </a:p>
        </p:txBody>
      </p:sp>
      <p:pic>
        <p:nvPicPr>
          <p:cNvPr id="6" name="Picture 5">
            <a:extLst>
              <a:ext uri="{FF2B5EF4-FFF2-40B4-BE49-F238E27FC236}">
                <a16:creationId xmlns:a16="http://schemas.microsoft.com/office/drawing/2014/main" id="{50C6DD17-DAA9-4293-8AB8-291E5313B1A0}"/>
              </a:ext>
            </a:extLst>
          </p:cNvPr>
          <p:cNvPicPr>
            <a:picLocks noChangeAspect="1"/>
          </p:cNvPicPr>
          <p:nvPr userDrawn="1"/>
        </p:nvPicPr>
        <p:blipFill>
          <a:blip r:embed="rId2"/>
          <a:stretch>
            <a:fillRect/>
          </a:stretch>
        </p:blipFill>
        <p:spPr>
          <a:xfrm>
            <a:off x="9813279" y="441207"/>
            <a:ext cx="2118049" cy="673152"/>
          </a:xfrm>
          <a:prstGeom prst="rect">
            <a:avLst/>
          </a:prstGeom>
        </p:spPr>
      </p:pic>
    </p:spTree>
    <p:extLst>
      <p:ext uri="{BB962C8B-B14F-4D97-AF65-F5344CB8AC3E}">
        <p14:creationId xmlns:p14="http://schemas.microsoft.com/office/powerpoint/2010/main" val="483470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mage_Section Header">
    <p:bg>
      <p:bgPr>
        <a:solidFill>
          <a:schemeClr val="bg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59A7BC-6C5F-4FC1-BF73-7E1BF656E962}"/>
              </a:ext>
            </a:extLst>
          </p:cNvPr>
          <p:cNvSpPr>
            <a:spLocks noGrp="1"/>
          </p:cNvSpPr>
          <p:nvPr>
            <p:ph type="pic" sz="quarter" idx="10"/>
          </p:nvPr>
        </p:nvSpPr>
        <p:spPr>
          <a:xfrm>
            <a:off x="0" y="0"/>
            <a:ext cx="12192000" cy="6858000"/>
          </a:xfrm>
        </p:spPr>
        <p:txBody>
          <a:bodyPr/>
          <a:lstStyle/>
          <a:p>
            <a:endParaRPr lang="en-GB"/>
          </a:p>
        </p:txBody>
      </p:sp>
      <p:sp>
        <p:nvSpPr>
          <p:cNvPr id="2" name="Title 1">
            <a:extLst>
              <a:ext uri="{FF2B5EF4-FFF2-40B4-BE49-F238E27FC236}">
                <a16:creationId xmlns:a16="http://schemas.microsoft.com/office/drawing/2014/main" id="{6FF539CB-7A63-EC44-A620-242D8E174EA6}"/>
              </a:ext>
            </a:extLst>
          </p:cNvPr>
          <p:cNvSpPr>
            <a:spLocks noGrp="1"/>
          </p:cNvSpPr>
          <p:nvPr>
            <p:ph type="title"/>
          </p:nvPr>
        </p:nvSpPr>
        <p:spPr>
          <a:xfrm>
            <a:off x="1057618" y="1666177"/>
            <a:ext cx="10126944" cy="1616517"/>
          </a:xfrm>
        </p:spPr>
        <p:txBody>
          <a:bodyPr anchor="b"/>
          <a:lstStyle>
            <a:lvl1pPr>
              <a:defRPr sz="4200" b="1">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277D80D-9A3E-4C4F-9B6A-BF98B3C9DA6D}"/>
              </a:ext>
            </a:extLst>
          </p:cNvPr>
          <p:cNvSpPr>
            <a:spLocks noGrp="1"/>
          </p:cNvSpPr>
          <p:nvPr>
            <p:ph type="body" idx="1"/>
          </p:nvPr>
        </p:nvSpPr>
        <p:spPr>
          <a:xfrm>
            <a:off x="1057619" y="3310403"/>
            <a:ext cx="10126943" cy="1500187"/>
          </a:xfrm>
        </p:spPr>
        <p:txBody>
          <a:bodyPr/>
          <a:lstStyle>
            <a:lvl1pPr marL="0" indent="0">
              <a:buNone/>
              <a:defRPr sz="4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9" name="Picture 8">
            <a:extLst>
              <a:ext uri="{FF2B5EF4-FFF2-40B4-BE49-F238E27FC236}">
                <a16:creationId xmlns:a16="http://schemas.microsoft.com/office/drawing/2014/main" id="{874AAD43-FD85-8B4F-964B-45C0396A16EC}"/>
              </a:ext>
            </a:extLst>
          </p:cNvPr>
          <p:cNvPicPr>
            <a:picLocks noChangeAspect="1"/>
          </p:cNvPicPr>
          <p:nvPr userDrawn="1"/>
        </p:nvPicPr>
        <p:blipFill>
          <a:blip r:embed="rId2"/>
          <a:stretch>
            <a:fillRect/>
          </a:stretch>
        </p:blipFill>
        <p:spPr>
          <a:xfrm>
            <a:off x="9813279" y="441207"/>
            <a:ext cx="2118049" cy="673152"/>
          </a:xfrm>
          <a:prstGeom prst="rect">
            <a:avLst/>
          </a:prstGeom>
        </p:spPr>
      </p:pic>
      <p:sp>
        <p:nvSpPr>
          <p:cNvPr id="10" name="TextBox 9">
            <a:extLst>
              <a:ext uri="{FF2B5EF4-FFF2-40B4-BE49-F238E27FC236}">
                <a16:creationId xmlns:a16="http://schemas.microsoft.com/office/drawing/2014/main" id="{D2FB039C-6579-5D4F-A244-2FB52C993A45}"/>
              </a:ext>
            </a:extLst>
          </p:cNvPr>
          <p:cNvSpPr txBox="1"/>
          <p:nvPr userDrawn="1"/>
        </p:nvSpPr>
        <p:spPr>
          <a:xfrm>
            <a:off x="10514392" y="5926276"/>
            <a:ext cx="1522294" cy="3231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b="1" i="0" kern="1200" spc="-70" baseline="0" dirty="0">
                <a:solidFill>
                  <a:schemeClr val="bg1"/>
                </a:solidFill>
                <a:effectLst/>
                <a:latin typeface="Derailed" panose="020B0503030101060003" pitchFamily="34" charset="77"/>
                <a:ea typeface="+mn-ea"/>
                <a:cs typeface="+mn-cs"/>
              </a:rPr>
              <a:t>ncl.ac.uk</a:t>
            </a:r>
          </a:p>
        </p:txBody>
      </p:sp>
    </p:spTree>
    <p:extLst>
      <p:ext uri="{BB962C8B-B14F-4D97-AF65-F5344CB8AC3E}">
        <p14:creationId xmlns:p14="http://schemas.microsoft.com/office/powerpoint/2010/main" val="1117397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mage_Section Header">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BB6DEA-8DA0-4E34-892A-2398ACF0C1C4}"/>
              </a:ext>
            </a:extLst>
          </p:cNvPr>
          <p:cNvPicPr>
            <a:picLocks noChangeAspect="1"/>
          </p:cNvPicPr>
          <p:nvPr userDrawn="1"/>
        </p:nvPicPr>
        <p:blipFill>
          <a:blip r:embed="rId2"/>
          <a:stretch>
            <a:fillRect/>
          </a:stretch>
        </p:blipFill>
        <p:spPr>
          <a:xfrm>
            <a:off x="381" y="0"/>
            <a:ext cx="12191238" cy="6858000"/>
          </a:xfrm>
          <a:prstGeom prst="rect">
            <a:avLst/>
          </a:prstGeom>
        </p:spPr>
      </p:pic>
      <p:sp>
        <p:nvSpPr>
          <p:cNvPr id="2" name="Title 1">
            <a:extLst>
              <a:ext uri="{FF2B5EF4-FFF2-40B4-BE49-F238E27FC236}">
                <a16:creationId xmlns:a16="http://schemas.microsoft.com/office/drawing/2014/main" id="{6FF539CB-7A63-EC44-A620-242D8E174EA6}"/>
              </a:ext>
            </a:extLst>
          </p:cNvPr>
          <p:cNvSpPr>
            <a:spLocks noGrp="1"/>
          </p:cNvSpPr>
          <p:nvPr>
            <p:ph type="title"/>
          </p:nvPr>
        </p:nvSpPr>
        <p:spPr>
          <a:xfrm>
            <a:off x="1057618" y="1666177"/>
            <a:ext cx="10126944" cy="1616517"/>
          </a:xfrm>
        </p:spPr>
        <p:txBody>
          <a:bodyPr anchor="b"/>
          <a:lstStyle>
            <a:lvl1pPr>
              <a:defRPr sz="4200" b="1">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277D80D-9A3E-4C4F-9B6A-BF98B3C9DA6D}"/>
              </a:ext>
            </a:extLst>
          </p:cNvPr>
          <p:cNvSpPr>
            <a:spLocks noGrp="1"/>
          </p:cNvSpPr>
          <p:nvPr>
            <p:ph type="body" idx="1"/>
          </p:nvPr>
        </p:nvSpPr>
        <p:spPr>
          <a:xfrm>
            <a:off x="1057619" y="3310403"/>
            <a:ext cx="10126943" cy="1500187"/>
          </a:xfrm>
        </p:spPr>
        <p:txBody>
          <a:bodyPr/>
          <a:lstStyle>
            <a:lvl1pPr marL="0" indent="0">
              <a:buNone/>
              <a:defRPr sz="4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9" name="Picture 8">
            <a:extLst>
              <a:ext uri="{FF2B5EF4-FFF2-40B4-BE49-F238E27FC236}">
                <a16:creationId xmlns:a16="http://schemas.microsoft.com/office/drawing/2014/main" id="{874AAD43-FD85-8B4F-964B-45C0396A16EC}"/>
              </a:ext>
            </a:extLst>
          </p:cNvPr>
          <p:cNvPicPr>
            <a:picLocks noChangeAspect="1"/>
          </p:cNvPicPr>
          <p:nvPr userDrawn="1"/>
        </p:nvPicPr>
        <p:blipFill>
          <a:blip r:embed="rId3"/>
          <a:stretch>
            <a:fillRect/>
          </a:stretch>
        </p:blipFill>
        <p:spPr>
          <a:xfrm>
            <a:off x="9813279" y="441207"/>
            <a:ext cx="2118049" cy="673152"/>
          </a:xfrm>
          <a:prstGeom prst="rect">
            <a:avLst/>
          </a:prstGeom>
        </p:spPr>
      </p:pic>
      <p:sp>
        <p:nvSpPr>
          <p:cNvPr id="10" name="TextBox 9">
            <a:extLst>
              <a:ext uri="{FF2B5EF4-FFF2-40B4-BE49-F238E27FC236}">
                <a16:creationId xmlns:a16="http://schemas.microsoft.com/office/drawing/2014/main" id="{D2FB039C-6579-5D4F-A244-2FB52C993A45}"/>
              </a:ext>
            </a:extLst>
          </p:cNvPr>
          <p:cNvSpPr txBox="1"/>
          <p:nvPr userDrawn="1"/>
        </p:nvSpPr>
        <p:spPr>
          <a:xfrm>
            <a:off x="10514392" y="5926276"/>
            <a:ext cx="1522294" cy="3231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b="1" i="0" kern="1200" spc="-70" baseline="0" dirty="0">
                <a:solidFill>
                  <a:schemeClr val="bg1"/>
                </a:solidFill>
                <a:effectLst/>
                <a:latin typeface="Derailed" panose="020B0503030101060003" pitchFamily="34" charset="77"/>
                <a:ea typeface="+mn-ea"/>
                <a:cs typeface="+mn-cs"/>
              </a:rPr>
              <a:t>ncl.ac.uk</a:t>
            </a:r>
          </a:p>
        </p:txBody>
      </p:sp>
    </p:spTree>
    <p:extLst>
      <p:ext uri="{BB962C8B-B14F-4D97-AF65-F5344CB8AC3E}">
        <p14:creationId xmlns:p14="http://schemas.microsoft.com/office/powerpoint/2010/main" val="3929006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hasCustomPrompt="1"/>
          </p:nvPr>
        </p:nvSpPr>
        <p:spPr>
          <a:xfrm>
            <a:off x="543646" y="1356518"/>
            <a:ext cx="5264724" cy="730370"/>
          </a:xfrm>
        </p:spPr>
        <p:txBody>
          <a:bodyPr/>
          <a:lstStyle>
            <a:lvl1pPr>
              <a:defRPr sz="2800">
                <a:solidFill>
                  <a:schemeClr val="tx1"/>
                </a:solidFill>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626770" y="2399145"/>
            <a:ext cx="5181600" cy="3826164"/>
          </a:xfrm>
        </p:spPr>
        <p:txBody>
          <a:bodyPr/>
          <a:lstStyle>
            <a:lvl1pPr>
              <a:defRPr>
                <a:solidFill>
                  <a:schemeClr val="tx1"/>
                </a:solidFill>
              </a:defRPr>
            </a:lvl1pPr>
            <a:lvl2pPr>
              <a:defRPr>
                <a:solidFill>
                  <a:schemeClr val="tx1"/>
                </a:solidFill>
              </a:defRPr>
            </a:lvl2pPr>
            <a:lvl3pPr>
              <a:defRPr b="1">
                <a:solidFill>
                  <a:schemeClr val="tx1"/>
                </a:solidFill>
              </a:defRPr>
            </a:lvl3pPr>
            <a:lvl4pPr marL="180975" indent="-180975">
              <a:buFont typeface="Arial" panose="020B0604020202020204" pitchFamily="34" charset="0"/>
              <a:buChar char="•"/>
              <a:defRPr sz="1400">
                <a:solidFill>
                  <a:schemeClr val="tx1"/>
                </a:solidFill>
              </a:defRPr>
            </a:lvl4pPr>
            <a:lvl5pPr marL="361950" indent="-180975">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a:t>
            </a:fld>
            <a:endParaRPr lang="en-GB" dirty="0"/>
          </a:p>
        </p:txBody>
      </p:sp>
      <p:sp>
        <p:nvSpPr>
          <p:cNvPr id="11" name="Picture Placeholder 10">
            <a:extLst>
              <a:ext uri="{FF2B5EF4-FFF2-40B4-BE49-F238E27FC236}">
                <a16:creationId xmlns:a16="http://schemas.microsoft.com/office/drawing/2014/main" id="{A39DA256-EE1D-423A-AE66-BAFB941209CC}"/>
              </a:ext>
            </a:extLst>
          </p:cNvPr>
          <p:cNvSpPr>
            <a:spLocks noGrp="1"/>
          </p:cNvSpPr>
          <p:nvPr>
            <p:ph type="pic" sz="quarter" idx="13"/>
          </p:nvPr>
        </p:nvSpPr>
        <p:spPr>
          <a:xfrm>
            <a:off x="6483350" y="1200150"/>
            <a:ext cx="5181600" cy="4591050"/>
          </a:xfrm>
        </p:spPr>
        <p:txBody>
          <a:bodyPr/>
          <a:lstStyle/>
          <a:p>
            <a:endParaRPr lang="en-GB"/>
          </a:p>
        </p:txBody>
      </p:sp>
      <p:sp>
        <p:nvSpPr>
          <p:cNvPr id="12" name="Text Placeholder 8">
            <a:extLst>
              <a:ext uri="{FF2B5EF4-FFF2-40B4-BE49-F238E27FC236}">
                <a16:creationId xmlns:a16="http://schemas.microsoft.com/office/drawing/2014/main" id="{D5C5480B-C302-45E4-BDF7-F98D4205B1D4}"/>
              </a:ext>
            </a:extLst>
          </p:cNvPr>
          <p:cNvSpPr>
            <a:spLocks noGrp="1"/>
          </p:cNvSpPr>
          <p:nvPr>
            <p:ph type="body" sz="quarter" idx="14"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2878607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de 2Big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hasCustomPrompt="1"/>
          </p:nvPr>
        </p:nvSpPr>
        <p:spPr>
          <a:xfrm>
            <a:off x="543645" y="1356518"/>
            <a:ext cx="11118893" cy="730370"/>
          </a:xfrm>
        </p:spPr>
        <p:txBody>
          <a:bodyPr/>
          <a:lstStyle>
            <a:lvl1pPr>
              <a:defRPr sz="2800">
                <a:solidFill>
                  <a:schemeClr val="tx1"/>
                </a:solidFill>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626770" y="2399145"/>
            <a:ext cx="5181600" cy="38261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a:t>
            </a:fld>
            <a:endParaRPr lang="en-GB" dirty="0"/>
          </a:p>
        </p:txBody>
      </p:sp>
      <p:sp>
        <p:nvSpPr>
          <p:cNvPr id="10" name="Content Placeholder 2">
            <a:extLst>
              <a:ext uri="{FF2B5EF4-FFF2-40B4-BE49-F238E27FC236}">
                <a16:creationId xmlns:a16="http://schemas.microsoft.com/office/drawing/2014/main" id="{6015C197-DB0F-4B81-A926-5BE0BD6F4985}"/>
              </a:ext>
            </a:extLst>
          </p:cNvPr>
          <p:cNvSpPr>
            <a:spLocks noGrp="1"/>
          </p:cNvSpPr>
          <p:nvPr>
            <p:ph sz="half" idx="13"/>
          </p:nvPr>
        </p:nvSpPr>
        <p:spPr>
          <a:xfrm>
            <a:off x="6480939" y="2399145"/>
            <a:ext cx="5181600" cy="38261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8">
            <a:extLst>
              <a:ext uri="{FF2B5EF4-FFF2-40B4-BE49-F238E27FC236}">
                <a16:creationId xmlns:a16="http://schemas.microsoft.com/office/drawing/2014/main" id="{E96968C5-7D14-46C2-950B-09F6E4A75F20}"/>
              </a:ext>
            </a:extLst>
          </p:cNvPr>
          <p:cNvSpPr>
            <a:spLocks noGrp="1"/>
          </p:cNvSpPr>
          <p:nvPr>
            <p:ph type="body" sz="quarter" idx="14"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1633484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de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hasCustomPrompt="1"/>
          </p:nvPr>
        </p:nvSpPr>
        <p:spPr/>
        <p:txBody>
          <a:bodyPr/>
          <a:lstStyle>
            <a:lvl1pPr>
              <a:defRPr>
                <a:solidFill>
                  <a:schemeClr val="tx1"/>
                </a:solidFill>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511200" y="2012400"/>
            <a:ext cx="518160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47158317-8A9D-3D4C-B6B9-3059AAA22424}"/>
              </a:ext>
            </a:extLst>
          </p:cNvPr>
          <p:cNvSpPr>
            <a:spLocks noGrp="1"/>
          </p:cNvSpPr>
          <p:nvPr>
            <p:ph sz="half" idx="2"/>
          </p:nvPr>
        </p:nvSpPr>
        <p:spPr>
          <a:xfrm>
            <a:off x="6306344" y="2012400"/>
            <a:ext cx="518160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a:t>
            </a:fld>
            <a:endParaRPr lang="en-GB" dirty="0"/>
          </a:p>
        </p:txBody>
      </p:sp>
      <p:sp>
        <p:nvSpPr>
          <p:cNvPr id="9" name="Text Placeholder 8">
            <a:extLst>
              <a:ext uri="{FF2B5EF4-FFF2-40B4-BE49-F238E27FC236}">
                <a16:creationId xmlns:a16="http://schemas.microsoft.com/office/drawing/2014/main" id="{43B173A9-C9EC-4BD5-938C-6124D022B6AE}"/>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2158690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Narrow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27C8-D336-3940-8744-595B8C9D16EE}"/>
              </a:ext>
            </a:extLst>
          </p:cNvPr>
          <p:cNvSpPr>
            <a:spLocks noGrp="1"/>
          </p:cNvSpPr>
          <p:nvPr>
            <p:ph type="title" hasCustomPrompt="1"/>
          </p:nvPr>
        </p:nvSpPr>
        <p:spPr>
          <a:xfrm>
            <a:off x="506702" y="1079432"/>
            <a:ext cx="3519236" cy="730370"/>
          </a:xfrm>
        </p:spPr>
        <p:txBody>
          <a:bodyPr/>
          <a:lstStyle>
            <a:lvl1pPr>
              <a:defRPr>
                <a:solidFill>
                  <a:schemeClr val="tx1"/>
                </a:solidFill>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39064E8E-106B-4E40-A501-A63069B7C118}"/>
              </a:ext>
            </a:extLst>
          </p:cNvPr>
          <p:cNvSpPr>
            <a:spLocks noGrp="1"/>
          </p:cNvSpPr>
          <p:nvPr>
            <p:ph sz="half" idx="1"/>
          </p:nvPr>
        </p:nvSpPr>
        <p:spPr>
          <a:xfrm>
            <a:off x="515938" y="2012400"/>
            <a:ext cx="3510000" cy="41894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361E7BD-8BB3-7646-8353-81631AD9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8BB5BB-2881-3C44-B05C-9F33CBF1CD1F}"/>
              </a:ext>
            </a:extLst>
          </p:cNvPr>
          <p:cNvSpPr>
            <a:spLocks noGrp="1"/>
          </p:cNvSpPr>
          <p:nvPr>
            <p:ph type="sldNum" sz="quarter" idx="12"/>
          </p:nvPr>
        </p:nvSpPr>
        <p:spPr/>
        <p:txBody>
          <a:bodyPr/>
          <a:lstStyle/>
          <a:p>
            <a:fld id="{E5E7EA0D-6364-2B4A-8E45-9A79CD741A72}" type="slidenum">
              <a:rPr lang="en-GB" smtClean="0"/>
              <a:t>‹#›</a:t>
            </a:fld>
            <a:endParaRPr lang="en-GB"/>
          </a:p>
        </p:txBody>
      </p:sp>
      <p:sp>
        <p:nvSpPr>
          <p:cNvPr id="10" name="Text Placeholder 8">
            <a:extLst>
              <a:ext uri="{FF2B5EF4-FFF2-40B4-BE49-F238E27FC236}">
                <a16:creationId xmlns:a16="http://schemas.microsoft.com/office/drawing/2014/main" id="{E9CBB68C-2E8F-433E-B231-A9D7A2EBD3A9}"/>
              </a:ext>
            </a:extLst>
          </p:cNvPr>
          <p:cNvSpPr>
            <a:spLocks noGrp="1"/>
          </p:cNvSpPr>
          <p:nvPr>
            <p:ph type="body" sz="quarter" idx="13" hasCustomPrompt="1"/>
          </p:nvPr>
        </p:nvSpPr>
        <p:spPr>
          <a:xfrm>
            <a:off x="506413" y="320675"/>
            <a:ext cx="8323139" cy="306388"/>
          </a:xfrm>
        </p:spPr>
        <p:txBody>
          <a:bodyPr/>
          <a:lstStyle>
            <a:lvl1pPr>
              <a:defRPr sz="2000">
                <a:solidFill>
                  <a:schemeClr val="tx2"/>
                </a:solidFill>
              </a:defRPr>
            </a:lvl1pPr>
          </a:lstStyle>
          <a:p>
            <a:pPr lvl="0"/>
            <a:r>
              <a:rPr lang="en-US" dirty="0"/>
              <a:t>Presentation name.</a:t>
            </a:r>
          </a:p>
        </p:txBody>
      </p:sp>
    </p:spTree>
    <p:extLst>
      <p:ext uri="{BB962C8B-B14F-4D97-AF65-F5344CB8AC3E}">
        <p14:creationId xmlns:p14="http://schemas.microsoft.com/office/powerpoint/2010/main" val="2257814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678BFF-1399-B540-BF04-C8DF2C38C764}"/>
              </a:ext>
            </a:extLst>
          </p:cNvPr>
          <p:cNvSpPr>
            <a:spLocks noGrp="1"/>
          </p:cNvSpPr>
          <p:nvPr>
            <p:ph type="title"/>
          </p:nvPr>
        </p:nvSpPr>
        <p:spPr>
          <a:xfrm>
            <a:off x="506702" y="1079432"/>
            <a:ext cx="8319590" cy="730370"/>
          </a:xfrm>
          <a:prstGeom prst="rect">
            <a:avLst/>
          </a:prstGeom>
        </p:spPr>
        <p:txBody>
          <a:bodyPr vert="horz" wrap="square" lIns="0" tIns="0" rIns="0" bIns="0" rtlCol="0" anchor="b">
            <a:noAutofit/>
          </a:bodyPr>
          <a:lstStyle/>
          <a:p>
            <a:r>
              <a:rPr lang="en-US" dirty="0"/>
              <a:t>Click to edit</a:t>
            </a:r>
            <a:br>
              <a:rPr lang="en-US" dirty="0"/>
            </a:br>
            <a:r>
              <a:rPr lang="en-US" dirty="0"/>
              <a:t>Master title style</a:t>
            </a:r>
            <a:endParaRPr lang="en-GB" dirty="0"/>
          </a:p>
        </p:txBody>
      </p:sp>
      <p:sp>
        <p:nvSpPr>
          <p:cNvPr id="3" name="Text Placeholder 2">
            <a:extLst>
              <a:ext uri="{FF2B5EF4-FFF2-40B4-BE49-F238E27FC236}">
                <a16:creationId xmlns:a16="http://schemas.microsoft.com/office/drawing/2014/main" id="{E23C1777-07C2-B445-8FF2-86550F08DBB8}"/>
              </a:ext>
            </a:extLst>
          </p:cNvPr>
          <p:cNvSpPr>
            <a:spLocks noGrp="1"/>
          </p:cNvSpPr>
          <p:nvPr>
            <p:ph type="body" idx="1"/>
          </p:nvPr>
        </p:nvSpPr>
        <p:spPr>
          <a:xfrm>
            <a:off x="509962" y="2012692"/>
            <a:ext cx="8319590" cy="4189412"/>
          </a:xfrm>
          <a:prstGeom prst="rect">
            <a:avLst/>
          </a:prstGeom>
        </p:spPr>
        <p:txBody>
          <a:bodyPr vert="horz" wrap="square" lIns="0" tIns="0" rIns="0" bIns="18000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FEFCF7CE-F628-E948-A42E-EB813C054A9B}"/>
              </a:ext>
            </a:extLst>
          </p:cNvPr>
          <p:cNvSpPr>
            <a:spLocks noGrp="1"/>
          </p:cNvSpPr>
          <p:nvPr>
            <p:ph type="ftr" sz="quarter" idx="3"/>
          </p:nvPr>
        </p:nvSpPr>
        <p:spPr>
          <a:xfrm>
            <a:off x="3094182" y="6454815"/>
            <a:ext cx="7906328" cy="365125"/>
          </a:xfrm>
          <a:prstGeom prst="rect">
            <a:avLst/>
          </a:prstGeom>
        </p:spPr>
        <p:txBody>
          <a:bodyPr vert="horz" lIns="0" tIns="0" rIns="0" bIns="0" rtlCol="0" anchor="t" anchorCtr="0"/>
          <a:lstStyle>
            <a:lvl1pPr algn="l">
              <a:defRPr sz="800" b="0" i="0">
                <a:solidFill>
                  <a:schemeClr val="tx1"/>
                </a:solidFill>
                <a:latin typeface="Derailed" panose="020B0503030101060003" pitchFamily="34" charset="77"/>
              </a:defRPr>
            </a:lvl1pPr>
          </a:lstStyle>
          <a:p>
            <a:endParaRPr lang="en-GB" dirty="0"/>
          </a:p>
        </p:txBody>
      </p:sp>
      <p:sp>
        <p:nvSpPr>
          <p:cNvPr id="6" name="Slide Number Placeholder 5">
            <a:extLst>
              <a:ext uri="{FF2B5EF4-FFF2-40B4-BE49-F238E27FC236}">
                <a16:creationId xmlns:a16="http://schemas.microsoft.com/office/drawing/2014/main" id="{2E63F08C-4FC3-D94E-8C44-49CF7FC39626}"/>
              </a:ext>
            </a:extLst>
          </p:cNvPr>
          <p:cNvSpPr>
            <a:spLocks noGrp="1"/>
          </p:cNvSpPr>
          <p:nvPr>
            <p:ph type="sldNum" sz="quarter" idx="4"/>
          </p:nvPr>
        </p:nvSpPr>
        <p:spPr>
          <a:xfrm>
            <a:off x="11050527" y="6454815"/>
            <a:ext cx="637672" cy="350144"/>
          </a:xfrm>
          <a:prstGeom prst="rect">
            <a:avLst/>
          </a:prstGeom>
        </p:spPr>
        <p:txBody>
          <a:bodyPr vert="horz" lIns="0" tIns="0" rIns="0" bIns="0" rtlCol="0" anchor="t" anchorCtr="0"/>
          <a:lstStyle>
            <a:lvl1pPr algn="r">
              <a:defRPr sz="1100" b="1" i="0">
                <a:solidFill>
                  <a:schemeClr val="tx1"/>
                </a:solidFill>
                <a:latin typeface="Derailed" panose="020B0503030101060003" pitchFamily="34" charset="77"/>
                <a:cs typeface="Sakkal Majalla" panose="02000000000000000000" pitchFamily="2" charset="-78"/>
              </a:defRPr>
            </a:lvl1pPr>
          </a:lstStyle>
          <a:p>
            <a:fld id="{E5E7EA0D-6364-2B4A-8E45-9A79CD741A72}" type="slidenum">
              <a:rPr lang="en-GB" smtClean="0"/>
              <a:pPr/>
              <a:t>‹#›</a:t>
            </a:fld>
            <a:endParaRPr lang="en-GB" dirty="0"/>
          </a:p>
        </p:txBody>
      </p:sp>
      <p:cxnSp>
        <p:nvCxnSpPr>
          <p:cNvPr id="10" name="Straight Connector 9">
            <a:extLst>
              <a:ext uri="{FF2B5EF4-FFF2-40B4-BE49-F238E27FC236}">
                <a16:creationId xmlns:a16="http://schemas.microsoft.com/office/drawing/2014/main" id="{7547136A-9C68-724A-B15C-FA92927A8A90}"/>
              </a:ext>
            </a:extLst>
          </p:cNvPr>
          <p:cNvCxnSpPr>
            <a:cxnSpLocks/>
          </p:cNvCxnSpPr>
          <p:nvPr userDrawn="1"/>
        </p:nvCxnSpPr>
        <p:spPr>
          <a:xfrm>
            <a:off x="515938" y="6391701"/>
            <a:ext cx="111601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344337-8D4C-214D-A62F-D7752D9F33C8}"/>
              </a:ext>
            </a:extLst>
          </p:cNvPr>
          <p:cNvCxnSpPr>
            <a:cxnSpLocks/>
          </p:cNvCxnSpPr>
          <p:nvPr userDrawn="1"/>
        </p:nvCxnSpPr>
        <p:spPr>
          <a:xfrm>
            <a:off x="515938" y="762082"/>
            <a:ext cx="111601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B1E3994-DDB3-9B4C-ACCD-9CFB5A17B018}"/>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083800" y="208996"/>
            <a:ext cx="1713086" cy="485604"/>
          </a:xfrm>
          <a:prstGeom prst="rect">
            <a:avLst/>
          </a:prstGeom>
        </p:spPr>
      </p:pic>
      <p:sp>
        <p:nvSpPr>
          <p:cNvPr id="13" name="Rectangle 12">
            <a:extLst>
              <a:ext uri="{FF2B5EF4-FFF2-40B4-BE49-F238E27FC236}">
                <a16:creationId xmlns:a16="http://schemas.microsoft.com/office/drawing/2014/main" id="{4837182F-70DA-4B72-8C7B-6A2A19CE46B2}"/>
              </a:ext>
            </a:extLst>
          </p:cNvPr>
          <p:cNvSpPr/>
          <p:nvPr userDrawn="1"/>
        </p:nvSpPr>
        <p:spPr>
          <a:xfrm>
            <a:off x="419055" y="6487741"/>
            <a:ext cx="2446375" cy="276999"/>
          </a:xfrm>
          <a:prstGeom prst="rect">
            <a:avLst/>
          </a:prstGeom>
        </p:spPr>
        <p:txBody>
          <a:bodyPr wrap="none">
            <a:spAutoFit/>
          </a:bodyPr>
          <a:lstStyle/>
          <a:p>
            <a:pPr marR="0" algn="l" rtl="0"/>
            <a:r>
              <a:rPr lang="en-GB" sz="1800" b="1" i="0" u="none" strike="noStrike" spc="-50" baseline="30000" dirty="0">
                <a:solidFill>
                  <a:srgbClr val="000000"/>
                </a:solidFill>
                <a:latin typeface="Derailed" panose="020B0503030101060003" pitchFamily="34" charset="0"/>
              </a:rPr>
              <a:t>From Newcastle. </a:t>
            </a:r>
            <a:r>
              <a:rPr lang="en-GB" sz="1800" b="1" i="0" u="none" strike="noStrike" spc="-50" baseline="30000" dirty="0">
                <a:solidFill>
                  <a:srgbClr val="00B2A9"/>
                </a:solidFill>
                <a:latin typeface="Derailed" panose="020B0503030101060003" pitchFamily="34" charset="0"/>
              </a:rPr>
              <a:t>For the world.</a:t>
            </a:r>
          </a:p>
        </p:txBody>
      </p:sp>
    </p:spTree>
    <p:extLst>
      <p:ext uri="{BB962C8B-B14F-4D97-AF65-F5344CB8AC3E}">
        <p14:creationId xmlns:p14="http://schemas.microsoft.com/office/powerpoint/2010/main" val="620461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75" r:id="rId5"/>
    <p:sldLayoutId id="2147483652" r:id="rId6"/>
    <p:sldLayoutId id="2147483660" r:id="rId7"/>
    <p:sldLayoutId id="2147483659" r:id="rId8"/>
    <p:sldLayoutId id="2147483658" r:id="rId9"/>
    <p:sldLayoutId id="2147483662" r:id="rId10"/>
    <p:sldLayoutId id="2147483661" r:id="rId11"/>
    <p:sldLayoutId id="2147483664" r:id="rId12"/>
    <p:sldLayoutId id="2147483673" r:id="rId13"/>
    <p:sldLayoutId id="2147483672" r:id="rId14"/>
    <p:sldLayoutId id="2147483671" r:id="rId15"/>
    <p:sldLayoutId id="2147483670" r:id="rId16"/>
    <p:sldLayoutId id="2147483665" r:id="rId17"/>
    <p:sldLayoutId id="2147483666" r:id="rId18"/>
    <p:sldLayoutId id="2147483667" r:id="rId19"/>
    <p:sldLayoutId id="2147483654" r:id="rId20"/>
    <p:sldLayoutId id="2147483674" r:id="rId21"/>
    <p:sldLayoutId id="2147483669" r:id="rId22"/>
    <p:sldLayoutId id="2147483668" r:id="rId23"/>
    <p:sldLayoutId id="2147483676" r:id="rId24"/>
    <p:sldLayoutId id="2147483677" r:id="rId25"/>
  </p:sldLayoutIdLst>
  <p:timing>
    <p:tnLst>
      <p:par>
        <p:cTn id="1" dur="indefinite" restart="never" nodeType="tmRoot"/>
      </p:par>
    </p:tnLst>
  </p:timing>
  <p:hf hdr="0" dt="0"/>
  <p:txStyles>
    <p:titleStyle>
      <a:lvl1pPr algn="l" defTabSz="914400" rtl="0" eaLnBrk="1" latinLnBrk="0" hangingPunct="1">
        <a:lnSpc>
          <a:spcPct val="100000"/>
        </a:lnSpc>
        <a:spcBef>
          <a:spcPct val="0"/>
        </a:spcBef>
        <a:buNone/>
        <a:defRPr sz="1800" b="1" i="0" kern="1200">
          <a:solidFill>
            <a:schemeClr val="tx1"/>
          </a:solidFill>
          <a:latin typeface="Derailed" panose="020B0503030101060003" pitchFamily="34" charset="77"/>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defRPr sz="1400" b="1" i="0" kern="1200">
          <a:solidFill>
            <a:schemeClr val="tx1"/>
          </a:solidFill>
          <a:latin typeface="Derailed" panose="020B0503030101060003" pitchFamily="34" charset="77"/>
          <a:ea typeface="+mn-ea"/>
          <a:cs typeface="+mn-cs"/>
        </a:defRPr>
      </a:lvl1pPr>
      <a:lvl2pPr marL="3175" indent="0" algn="l" defTabSz="914400" rtl="0" eaLnBrk="1" latinLnBrk="0" hangingPunct="1">
        <a:lnSpc>
          <a:spcPct val="110000"/>
        </a:lnSpc>
        <a:spcBef>
          <a:spcPts val="0"/>
        </a:spcBef>
        <a:buFont typeface="Arial" panose="020B0604020202020204" pitchFamily="34" charset="0"/>
        <a:buNone/>
        <a:tabLst/>
        <a:defRPr sz="1400" b="0" i="0" kern="1200">
          <a:solidFill>
            <a:schemeClr val="tx1"/>
          </a:solidFill>
          <a:latin typeface="Derailed" panose="020B0503030101060003" pitchFamily="34" charset="77"/>
          <a:ea typeface="+mn-ea"/>
          <a:cs typeface="+mn-cs"/>
        </a:defRPr>
      </a:lvl2pPr>
      <a:lvl3pPr marL="133350" indent="-133350" algn="l" defTabSz="914400" rtl="0" eaLnBrk="1" latinLnBrk="0" hangingPunct="1">
        <a:lnSpc>
          <a:spcPct val="110000"/>
        </a:lnSpc>
        <a:spcBef>
          <a:spcPts val="0"/>
        </a:spcBef>
        <a:buFont typeface="Arial" panose="020B0604020202020204" pitchFamily="34" charset="0"/>
        <a:buChar char="•"/>
        <a:tabLst/>
        <a:defRPr sz="1400" b="0" i="0" kern="1200">
          <a:solidFill>
            <a:schemeClr val="tx1"/>
          </a:solidFill>
          <a:latin typeface="Derailed" panose="020B0503030101060003" pitchFamily="34" charset="77"/>
          <a:ea typeface="+mn-ea"/>
          <a:cs typeface="+mn-cs"/>
        </a:defRPr>
      </a:lvl3pPr>
      <a:lvl4pPr marL="268288" indent="-138113" algn="l" defTabSz="914400" rtl="0" eaLnBrk="1" latinLnBrk="0" hangingPunct="1">
        <a:lnSpc>
          <a:spcPct val="110000"/>
        </a:lnSpc>
        <a:spcBef>
          <a:spcPts val="0"/>
        </a:spcBef>
        <a:buFont typeface="Raleway" panose="020B0503030101060003" pitchFamily="34" charset="0"/>
        <a:buChar char="−"/>
        <a:tabLst/>
        <a:defRPr sz="1050" b="0" i="0" kern="1200">
          <a:solidFill>
            <a:schemeClr val="tx1"/>
          </a:solidFill>
          <a:latin typeface="Derailed" panose="020B0503030101060003" pitchFamily="34" charset="77"/>
          <a:ea typeface="+mn-ea"/>
          <a:cs typeface="+mn-cs"/>
        </a:defRPr>
      </a:lvl4pPr>
      <a:lvl5pPr marL="446088" indent="-177800" algn="l" defTabSz="914400" rtl="0" eaLnBrk="1" latinLnBrk="0" hangingPunct="1">
        <a:lnSpc>
          <a:spcPct val="110000"/>
        </a:lnSpc>
        <a:spcBef>
          <a:spcPts val="0"/>
        </a:spcBef>
        <a:buFont typeface="Raleway" panose="020B0503030101060003" pitchFamily="34" charset="0"/>
        <a:buChar char="−"/>
        <a:tabLst/>
        <a:defRPr sz="900" b="0" i="0" kern="1200">
          <a:solidFill>
            <a:schemeClr val="tx1"/>
          </a:solidFill>
          <a:latin typeface="Derailed"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pos="325" userDrawn="1">
          <p15:clr>
            <a:srgbClr val="F26B43"/>
          </p15:clr>
        </p15:guide>
        <p15:guide id="3" pos="7355" userDrawn="1">
          <p15:clr>
            <a:srgbClr val="F26B43"/>
          </p15:clr>
        </p15:guide>
        <p15:guide id="4" orient="horz" pos="2160" userDrawn="1">
          <p15:clr>
            <a:srgbClr val="F26B43"/>
          </p15:clr>
        </p15:guide>
        <p15:guide id="5" orient="horz" pos="1351" userDrawn="1">
          <p15:clr>
            <a:srgbClr val="F26B43"/>
          </p15:clr>
        </p15:guide>
        <p15:guide id="6" orient="horz" pos="1242" userDrawn="1">
          <p15:clr>
            <a:srgbClr val="F26B43"/>
          </p15:clr>
        </p15:guide>
        <p15:guide id="7" orient="horz" pos="399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0BF2-6098-C946-849E-AB4A1C03AE1B}"/>
              </a:ext>
            </a:extLst>
          </p:cNvPr>
          <p:cNvSpPr>
            <a:spLocks noGrp="1"/>
          </p:cNvSpPr>
          <p:nvPr>
            <p:ph type="ctrTitle"/>
          </p:nvPr>
        </p:nvSpPr>
        <p:spPr/>
        <p:txBody>
          <a:bodyPr/>
          <a:lstStyle/>
          <a:p>
            <a:r>
              <a:rPr lang="en-GB" dirty="0" smtClean="0"/>
              <a:t>Compassion Based </a:t>
            </a:r>
            <a:br>
              <a:rPr lang="en-GB" dirty="0" smtClean="0"/>
            </a:br>
            <a:r>
              <a:rPr lang="en-GB" dirty="0" smtClean="0"/>
              <a:t>Approaches for </a:t>
            </a:r>
            <a:br>
              <a:rPr lang="en-GB" dirty="0" smtClean="0"/>
            </a:br>
            <a:r>
              <a:rPr lang="en-GB" dirty="0" smtClean="0"/>
              <a:t>Pain Management</a:t>
            </a:r>
            <a:endParaRPr lang="en-GB" dirty="0"/>
          </a:p>
        </p:txBody>
      </p:sp>
      <p:sp>
        <p:nvSpPr>
          <p:cNvPr id="3" name="Subtitle 2">
            <a:extLst>
              <a:ext uri="{FF2B5EF4-FFF2-40B4-BE49-F238E27FC236}">
                <a16:creationId xmlns:a16="http://schemas.microsoft.com/office/drawing/2014/main" id="{892DE91E-1327-5145-A15A-6BFBFB789583}"/>
              </a:ext>
            </a:extLst>
          </p:cNvPr>
          <p:cNvSpPr>
            <a:spLocks noGrp="1"/>
          </p:cNvSpPr>
          <p:nvPr>
            <p:ph type="subTitle" idx="1"/>
          </p:nvPr>
        </p:nvSpPr>
        <p:spPr/>
        <p:txBody>
          <a:bodyPr/>
          <a:lstStyle/>
          <a:p>
            <a:endParaRPr lang="en-GB" dirty="0" smtClean="0"/>
          </a:p>
          <a:p>
            <a:r>
              <a:rPr lang="en-GB" dirty="0" smtClean="0"/>
              <a:t>Chris Penlington</a:t>
            </a:r>
          </a:p>
          <a:p>
            <a:r>
              <a:rPr lang="en-GB" dirty="0" smtClean="0"/>
              <a:t>Clinical Psychologist</a:t>
            </a:r>
          </a:p>
          <a:p>
            <a:endParaRPr lang="en-GB" dirty="0"/>
          </a:p>
          <a:p>
            <a:r>
              <a:rPr lang="en-GB" dirty="0" smtClean="0"/>
              <a:t>chris.penlington@ncl.ac.uk</a:t>
            </a:r>
            <a:endParaRPr lang="en-GB" dirty="0"/>
          </a:p>
          <a:p>
            <a:endParaRPr lang="en-GB" dirty="0"/>
          </a:p>
        </p:txBody>
      </p:sp>
    </p:spTree>
    <p:extLst>
      <p:ext uri="{BB962C8B-B14F-4D97-AF65-F5344CB8AC3E}">
        <p14:creationId xmlns:p14="http://schemas.microsoft.com/office/powerpoint/2010/main" val="16050188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10</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 </a:t>
            </a:r>
            <a:r>
              <a:rPr lang="en-GB" dirty="0" smtClean="0"/>
              <a:t>Pain Science</a:t>
            </a:r>
            <a:endParaRPr lang="en-GB" dirty="0"/>
          </a:p>
        </p:txBody>
      </p:sp>
      <p:sp>
        <p:nvSpPr>
          <p:cNvPr id="11" name="TextBox 10"/>
          <p:cNvSpPr txBox="1"/>
          <p:nvPr/>
        </p:nvSpPr>
        <p:spPr>
          <a:xfrm>
            <a:off x="506413" y="1150055"/>
            <a:ext cx="11181786" cy="2308324"/>
          </a:xfrm>
          <a:prstGeom prst="rect">
            <a:avLst/>
          </a:prstGeom>
          <a:noFill/>
        </p:spPr>
        <p:txBody>
          <a:bodyPr wrap="square" rtlCol="0">
            <a:spAutoFit/>
          </a:bodyPr>
          <a:lstStyle/>
          <a:p>
            <a:r>
              <a:rPr lang="en-GB" b="1" dirty="0" err="1" smtClean="0"/>
              <a:t>Melzack</a:t>
            </a:r>
            <a:r>
              <a:rPr lang="en-GB" b="1" dirty="0" smtClean="0"/>
              <a:t> and Wall: Gate control theory, </a:t>
            </a:r>
            <a:r>
              <a:rPr lang="en-GB" b="1" dirty="0" err="1" smtClean="0"/>
              <a:t>neuromatrix</a:t>
            </a:r>
            <a:endParaRPr lang="en-GB" b="1" dirty="0" smtClean="0"/>
          </a:p>
          <a:p>
            <a:endParaRPr lang="en-GB" b="1" dirty="0"/>
          </a:p>
          <a:p>
            <a:r>
              <a:rPr lang="en-GB" b="1" dirty="0" smtClean="0"/>
              <a:t>Wall: function of pain</a:t>
            </a:r>
          </a:p>
          <a:p>
            <a:endParaRPr lang="en-GB" b="1" dirty="0"/>
          </a:p>
          <a:p>
            <a:r>
              <a:rPr lang="en-GB" b="1" dirty="0" smtClean="0"/>
              <a:t>Moseley and Butler: Explain Pain</a:t>
            </a:r>
          </a:p>
          <a:p>
            <a:endParaRPr lang="en-GB" b="1" dirty="0"/>
          </a:p>
          <a:p>
            <a:endParaRPr lang="en-GB" b="1" dirty="0" smtClean="0"/>
          </a:p>
          <a:p>
            <a:endParaRPr lang="en-GB" b="1" dirty="0" smtClean="0"/>
          </a:p>
        </p:txBody>
      </p:sp>
      <p:sp>
        <p:nvSpPr>
          <p:cNvPr id="14" name="TextBox 13"/>
          <p:cNvSpPr txBox="1"/>
          <p:nvPr/>
        </p:nvSpPr>
        <p:spPr>
          <a:xfrm>
            <a:off x="506413" y="3623499"/>
            <a:ext cx="11181786" cy="2308324"/>
          </a:xfrm>
          <a:prstGeom prst="rect">
            <a:avLst/>
          </a:prstGeom>
          <a:noFill/>
        </p:spPr>
        <p:txBody>
          <a:bodyPr wrap="square" rtlCol="0">
            <a:spAutoFit/>
          </a:bodyPr>
          <a:lstStyle/>
          <a:p>
            <a:r>
              <a:rPr lang="en-GB" dirty="0" smtClean="0"/>
              <a:t>Mechanisms: Pain can be produced in the absence of damage, damage is not always accompanied by pain.</a:t>
            </a:r>
          </a:p>
          <a:p>
            <a:endParaRPr lang="en-GB" dirty="0"/>
          </a:p>
          <a:p>
            <a:r>
              <a:rPr lang="en-GB" dirty="0" smtClean="0"/>
              <a:t>Purpose: Most accurate description of the purpose of pain is a warning or call to attention. This can refer to physical, psychological or social situations.</a:t>
            </a:r>
          </a:p>
          <a:p>
            <a:endParaRPr lang="en-GB" dirty="0" smtClean="0"/>
          </a:p>
          <a:p>
            <a:r>
              <a:rPr lang="en-GB" dirty="0" smtClean="0"/>
              <a:t>(</a:t>
            </a:r>
            <a:r>
              <a:rPr lang="en-GB" dirty="0" err="1" smtClean="0"/>
              <a:t>eg</a:t>
            </a:r>
            <a:r>
              <a:rPr lang="en-GB" dirty="0" smtClean="0"/>
              <a:t> </a:t>
            </a:r>
            <a:r>
              <a:rPr lang="en-GB" dirty="0" err="1" smtClean="0"/>
              <a:t>Eisenberger</a:t>
            </a:r>
            <a:r>
              <a:rPr lang="en-GB" dirty="0" smtClean="0"/>
              <a:t> and Lieberman)</a:t>
            </a:r>
          </a:p>
          <a:p>
            <a:endParaRPr lang="en-GB" dirty="0"/>
          </a:p>
        </p:txBody>
      </p:sp>
    </p:spTree>
    <p:extLst>
      <p:ext uri="{BB962C8B-B14F-4D97-AF65-F5344CB8AC3E}">
        <p14:creationId xmlns:p14="http://schemas.microsoft.com/office/powerpoint/2010/main" val="2580569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11</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 </a:t>
            </a:r>
            <a:r>
              <a:rPr lang="en-GB" dirty="0" smtClean="0"/>
              <a:t>Pain Science</a:t>
            </a:r>
            <a:endParaRPr lang="en-GB" dirty="0"/>
          </a:p>
        </p:txBody>
      </p:sp>
      <p:sp>
        <p:nvSpPr>
          <p:cNvPr id="2" name="TextBox 1"/>
          <p:cNvSpPr txBox="1"/>
          <p:nvPr/>
        </p:nvSpPr>
        <p:spPr>
          <a:xfrm>
            <a:off x="3886200" y="1955800"/>
            <a:ext cx="5600700" cy="369332"/>
          </a:xfrm>
          <a:prstGeom prst="rect">
            <a:avLst/>
          </a:prstGeom>
          <a:noFill/>
        </p:spPr>
        <p:txBody>
          <a:bodyPr wrap="square" rtlCol="0">
            <a:spAutoFit/>
          </a:bodyPr>
          <a:lstStyle/>
          <a:p>
            <a:r>
              <a:rPr lang="en-GB"/>
              <a:t>https://youtu.be/goK2rivxTqQ</a:t>
            </a:r>
            <a:endParaRPr lang="en-GB" dirty="0"/>
          </a:p>
        </p:txBody>
      </p:sp>
    </p:spTree>
    <p:extLst>
      <p:ext uri="{BB962C8B-B14F-4D97-AF65-F5344CB8AC3E}">
        <p14:creationId xmlns:p14="http://schemas.microsoft.com/office/powerpoint/2010/main" val="1354604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a:xfrm>
            <a:off x="1774825" y="476251"/>
            <a:ext cx="8642350" cy="720725"/>
          </a:xfrm>
        </p:spPr>
        <p:txBody>
          <a:bodyPr/>
          <a:lstStyle/>
          <a:p>
            <a:pPr eaLnBrk="1" hangingPunct="1"/>
            <a:r>
              <a:rPr lang="en-GB" altLang="en-US" dirty="0" smtClean="0"/>
              <a:t>Pain Science: Processing visual information</a:t>
            </a:r>
          </a:p>
        </p:txBody>
      </p:sp>
      <p:sp>
        <p:nvSpPr>
          <p:cNvPr id="44" name="Rectangle 43"/>
          <p:cNvSpPr/>
          <p:nvPr/>
        </p:nvSpPr>
        <p:spPr>
          <a:xfrm rot="1648641">
            <a:off x="6554788" y="2722564"/>
            <a:ext cx="10033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4" name="Rectangle 53"/>
          <p:cNvSpPr/>
          <p:nvPr/>
        </p:nvSpPr>
        <p:spPr>
          <a:xfrm rot="1648641">
            <a:off x="6554788" y="5334001"/>
            <a:ext cx="10033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6869" name="Picture 5" descr="absamecolour3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914" y="1412876"/>
            <a:ext cx="6840537"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69"/>
          <p:cNvSpPr/>
          <p:nvPr/>
        </p:nvSpPr>
        <p:spPr>
          <a:xfrm rot="2761367">
            <a:off x="3398045" y="1408908"/>
            <a:ext cx="1584325" cy="431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 name="Rectangle 70"/>
          <p:cNvSpPr/>
          <p:nvPr/>
        </p:nvSpPr>
        <p:spPr>
          <a:xfrm rot="643391">
            <a:off x="3467101" y="4352926"/>
            <a:ext cx="5616575" cy="2232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2" name="Rectangle 71"/>
          <p:cNvSpPr/>
          <p:nvPr/>
        </p:nvSpPr>
        <p:spPr>
          <a:xfrm rot="7879840">
            <a:off x="5838826" y="3024188"/>
            <a:ext cx="4608512" cy="1973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3" name="Rectangle 72"/>
          <p:cNvSpPr/>
          <p:nvPr/>
        </p:nvSpPr>
        <p:spPr>
          <a:xfrm rot="609871">
            <a:off x="5030789" y="3322638"/>
            <a:ext cx="2808287"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4" name="Rectangle 73"/>
          <p:cNvSpPr/>
          <p:nvPr/>
        </p:nvSpPr>
        <p:spPr>
          <a:xfrm rot="2730230">
            <a:off x="6638925" y="3086100"/>
            <a:ext cx="1225550" cy="9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5" name="Rectangle 74"/>
          <p:cNvSpPr/>
          <p:nvPr/>
        </p:nvSpPr>
        <p:spPr>
          <a:xfrm rot="2610083">
            <a:off x="4808539" y="3311526"/>
            <a:ext cx="1049337" cy="1027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003961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70" grpId="0" animBg="1"/>
      <p:bldP spid="71" grpId="0" animBg="1"/>
      <p:bldP spid="72" grpId="0" animBg="1"/>
      <p:bldP spid="73" grpId="0" animBg="1"/>
      <p:bldP spid="74" grpId="0" animBg="1"/>
      <p:bldP spid="7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13</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a:t>
            </a:r>
            <a:endParaRPr lang="en-GB" dirty="0"/>
          </a:p>
        </p:txBody>
      </p:sp>
      <p:sp>
        <p:nvSpPr>
          <p:cNvPr id="2" name="TextBox 1"/>
          <p:cNvSpPr txBox="1"/>
          <p:nvPr/>
        </p:nvSpPr>
        <p:spPr>
          <a:xfrm>
            <a:off x="596348" y="1172817"/>
            <a:ext cx="1679713" cy="369332"/>
          </a:xfrm>
          <a:prstGeom prst="rect">
            <a:avLst/>
          </a:prstGeom>
          <a:noFill/>
        </p:spPr>
        <p:txBody>
          <a:bodyPr wrap="square" rtlCol="0">
            <a:spAutoFit/>
          </a:bodyPr>
          <a:lstStyle/>
          <a:p>
            <a:r>
              <a:rPr lang="en-GB" dirty="0" smtClean="0"/>
              <a:t>Pain</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625208185"/>
              </p:ext>
            </p:extLst>
          </p:nvPr>
        </p:nvGraphicFramePr>
        <p:xfrm>
          <a:off x="603980" y="1681355"/>
          <a:ext cx="11084218" cy="4530604"/>
        </p:xfrm>
        <a:graphic>
          <a:graphicData uri="http://schemas.openxmlformats.org/drawingml/2006/table">
            <a:tbl>
              <a:tblPr firstRow="1" bandRow="1">
                <a:tableStyleId>{21E4AEA4-8DFA-4A89-87EB-49C32662AFE0}</a:tableStyleId>
              </a:tblPr>
              <a:tblGrid>
                <a:gridCol w="5542109">
                  <a:extLst>
                    <a:ext uri="{9D8B030D-6E8A-4147-A177-3AD203B41FA5}">
                      <a16:colId xmlns:a16="http://schemas.microsoft.com/office/drawing/2014/main" val="2617040333"/>
                    </a:ext>
                  </a:extLst>
                </a:gridCol>
                <a:gridCol w="5542109">
                  <a:extLst>
                    <a:ext uri="{9D8B030D-6E8A-4147-A177-3AD203B41FA5}">
                      <a16:colId xmlns:a16="http://schemas.microsoft.com/office/drawing/2014/main" val="3703625034"/>
                    </a:ext>
                  </a:extLst>
                </a:gridCol>
              </a:tblGrid>
              <a:tr h="791230">
                <a:tc>
                  <a:txBody>
                    <a:bodyPr/>
                    <a:lstStyle/>
                    <a:p>
                      <a:r>
                        <a:rPr lang="en-GB" dirty="0" smtClean="0"/>
                        <a:t>What it is</a:t>
                      </a:r>
                      <a:endParaRPr lang="en-GB" dirty="0"/>
                    </a:p>
                  </a:txBody>
                  <a:tcPr/>
                </a:tc>
                <a:tc>
                  <a:txBody>
                    <a:bodyPr/>
                    <a:lstStyle/>
                    <a:p>
                      <a:r>
                        <a:rPr lang="en-GB" dirty="0" smtClean="0"/>
                        <a:t>What it is not</a:t>
                      </a:r>
                      <a:endParaRPr lang="en-GB" dirty="0"/>
                    </a:p>
                  </a:txBody>
                  <a:tcPr/>
                </a:tc>
                <a:extLst>
                  <a:ext uri="{0D108BD9-81ED-4DB2-BD59-A6C34878D82A}">
                    <a16:rowId xmlns:a16="http://schemas.microsoft.com/office/drawing/2014/main" val="2762041220"/>
                  </a:ext>
                </a:extLst>
              </a:tr>
              <a:tr h="791230">
                <a:tc>
                  <a:txBody>
                    <a:bodyPr/>
                    <a:lstStyle/>
                    <a:p>
                      <a:r>
                        <a:rPr lang="en-GB" dirty="0" smtClean="0"/>
                        <a:t>A warning / call to attention</a:t>
                      </a:r>
                      <a:endParaRPr lang="en-GB" dirty="0"/>
                    </a:p>
                  </a:txBody>
                  <a:tcPr/>
                </a:tc>
                <a:tc>
                  <a:txBody>
                    <a:bodyPr/>
                    <a:lstStyle/>
                    <a:p>
                      <a:r>
                        <a:rPr lang="en-GB" dirty="0" smtClean="0"/>
                        <a:t>A reliable indication of tissue damage, disease or injury</a:t>
                      </a:r>
                      <a:endParaRPr lang="en-GB" dirty="0"/>
                    </a:p>
                  </a:txBody>
                  <a:tcPr/>
                </a:tc>
                <a:extLst>
                  <a:ext uri="{0D108BD9-81ED-4DB2-BD59-A6C34878D82A}">
                    <a16:rowId xmlns:a16="http://schemas.microsoft.com/office/drawing/2014/main" val="1399276455"/>
                  </a:ext>
                </a:extLst>
              </a:tr>
              <a:tr h="791230">
                <a:tc>
                  <a:txBody>
                    <a:bodyPr/>
                    <a:lstStyle/>
                    <a:p>
                      <a:r>
                        <a:rPr lang="en-GB" dirty="0" smtClean="0"/>
                        <a:t>An alarm</a:t>
                      </a:r>
                      <a:endParaRPr lang="en-GB" dirty="0"/>
                    </a:p>
                  </a:txBody>
                  <a:tcPr/>
                </a:tc>
                <a:tc>
                  <a:txBody>
                    <a:bodyPr/>
                    <a:lstStyle/>
                    <a:p>
                      <a:r>
                        <a:rPr lang="en-GB" dirty="0" smtClean="0"/>
                        <a:t>An accurate description</a:t>
                      </a:r>
                      <a:endParaRPr lang="en-GB" dirty="0"/>
                    </a:p>
                  </a:txBody>
                  <a:tcPr/>
                </a:tc>
                <a:extLst>
                  <a:ext uri="{0D108BD9-81ED-4DB2-BD59-A6C34878D82A}">
                    <a16:rowId xmlns:a16="http://schemas.microsoft.com/office/drawing/2014/main" val="2450578626"/>
                  </a:ext>
                </a:extLst>
              </a:tr>
              <a:tr h="791230">
                <a:tc>
                  <a:txBody>
                    <a:bodyPr/>
                    <a:lstStyle/>
                    <a:p>
                      <a:r>
                        <a:rPr lang="en-GB" dirty="0" smtClean="0"/>
                        <a:t>Responsive</a:t>
                      </a:r>
                      <a:r>
                        <a:rPr lang="en-GB" baseline="0" dirty="0" smtClean="0"/>
                        <a:t> to context</a:t>
                      </a:r>
                      <a:endParaRPr lang="en-GB" dirty="0"/>
                    </a:p>
                  </a:txBody>
                  <a:tcPr/>
                </a:tc>
                <a:tc>
                  <a:txBody>
                    <a:bodyPr/>
                    <a:lstStyle/>
                    <a:p>
                      <a:r>
                        <a:rPr lang="en-GB" dirty="0" smtClean="0"/>
                        <a:t>Fixed</a:t>
                      </a:r>
                      <a:endParaRPr lang="en-GB" dirty="0"/>
                    </a:p>
                  </a:txBody>
                  <a:tcPr/>
                </a:tc>
                <a:extLst>
                  <a:ext uri="{0D108BD9-81ED-4DB2-BD59-A6C34878D82A}">
                    <a16:rowId xmlns:a16="http://schemas.microsoft.com/office/drawing/2014/main" val="295415103"/>
                  </a:ext>
                </a:extLst>
              </a:tr>
              <a:tr h="1365684">
                <a:tc>
                  <a:txBody>
                    <a:bodyPr/>
                    <a:lstStyle/>
                    <a:p>
                      <a:r>
                        <a:rPr lang="en-GB" dirty="0" smtClean="0"/>
                        <a:t>Influenced by a complex range of biological, psychological and social factors.</a:t>
                      </a:r>
                      <a:endParaRPr lang="en-GB" dirty="0"/>
                    </a:p>
                  </a:txBody>
                  <a:tcPr/>
                </a:tc>
                <a:tc>
                  <a:txBody>
                    <a:bodyPr/>
                    <a:lstStyle/>
                    <a:p>
                      <a:r>
                        <a:rPr lang="en-GB" dirty="0" smtClean="0"/>
                        <a:t>Simple</a:t>
                      </a:r>
                      <a:endParaRPr lang="en-GB" dirty="0"/>
                    </a:p>
                  </a:txBody>
                  <a:tcPr/>
                </a:tc>
                <a:extLst>
                  <a:ext uri="{0D108BD9-81ED-4DB2-BD59-A6C34878D82A}">
                    <a16:rowId xmlns:a16="http://schemas.microsoft.com/office/drawing/2014/main" val="1194774916"/>
                  </a:ext>
                </a:extLst>
              </a:tr>
            </a:tbl>
          </a:graphicData>
        </a:graphic>
      </p:graphicFrame>
    </p:spTree>
    <p:extLst>
      <p:ext uri="{BB962C8B-B14F-4D97-AF65-F5344CB8AC3E}">
        <p14:creationId xmlns:p14="http://schemas.microsoft.com/office/powerpoint/2010/main" val="2248406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A6BD8B-49D6-4F05-8B9E-832FC14D840D}"/>
              </a:ext>
            </a:extLst>
          </p:cNvPr>
          <p:cNvSpPr>
            <a:spLocks noGrp="1"/>
          </p:cNvSpPr>
          <p:nvPr>
            <p:ph type="body" idx="1"/>
          </p:nvPr>
        </p:nvSpPr>
        <p:spPr>
          <a:xfrm>
            <a:off x="282367" y="1083366"/>
            <a:ext cx="10126943" cy="2792946"/>
          </a:xfrm>
        </p:spPr>
        <p:txBody>
          <a:bodyPr/>
          <a:lstStyle/>
          <a:p>
            <a:r>
              <a:rPr lang="en-GB" dirty="0"/>
              <a:t>Compassion Focused Therapy and related approaches</a:t>
            </a:r>
          </a:p>
          <a:p>
            <a:endParaRPr lang="en-GB" dirty="0"/>
          </a:p>
          <a:p>
            <a:r>
              <a:rPr lang="en-GB" dirty="0" smtClean="0"/>
              <a:t>Application of CFT to Pain Management</a:t>
            </a:r>
            <a:endParaRPr lang="en-GB" dirty="0"/>
          </a:p>
          <a:p>
            <a:endParaRPr lang="en-GB" dirty="0"/>
          </a:p>
          <a:p>
            <a:endParaRPr lang="en-GB" dirty="0"/>
          </a:p>
        </p:txBody>
      </p:sp>
    </p:spTree>
    <p:extLst>
      <p:ext uri="{BB962C8B-B14F-4D97-AF65-F5344CB8AC3E}">
        <p14:creationId xmlns:p14="http://schemas.microsoft.com/office/powerpoint/2010/main" val="81543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15</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a:t>
            </a:r>
            <a:endParaRPr lang="en-GB" dirty="0"/>
          </a:p>
        </p:txBody>
      </p:sp>
      <p:sp>
        <p:nvSpPr>
          <p:cNvPr id="2" name="TextBox 1"/>
          <p:cNvSpPr txBox="1"/>
          <p:nvPr/>
        </p:nvSpPr>
        <p:spPr>
          <a:xfrm>
            <a:off x="3969025" y="1480801"/>
            <a:ext cx="940905" cy="369332"/>
          </a:xfrm>
          <a:prstGeom prst="rect">
            <a:avLst/>
          </a:prstGeom>
          <a:noFill/>
        </p:spPr>
        <p:txBody>
          <a:bodyPr wrap="square" rtlCol="0">
            <a:spAutoFit/>
          </a:bodyPr>
          <a:lstStyle/>
          <a:p>
            <a:r>
              <a:rPr lang="en-GB" dirty="0" smtClean="0"/>
              <a:t>What?</a:t>
            </a:r>
            <a:endParaRPr lang="en-GB" dirty="0"/>
          </a:p>
        </p:txBody>
      </p:sp>
      <p:sp>
        <p:nvSpPr>
          <p:cNvPr id="6" name="TextBox 5"/>
          <p:cNvSpPr txBox="1"/>
          <p:nvPr/>
        </p:nvSpPr>
        <p:spPr>
          <a:xfrm>
            <a:off x="9511530" y="1480801"/>
            <a:ext cx="1083583" cy="369332"/>
          </a:xfrm>
          <a:prstGeom prst="rect">
            <a:avLst/>
          </a:prstGeom>
          <a:noFill/>
        </p:spPr>
        <p:txBody>
          <a:bodyPr wrap="square" rtlCol="0">
            <a:spAutoFit/>
          </a:bodyPr>
          <a:lstStyle/>
          <a:p>
            <a:r>
              <a:rPr lang="en-GB" dirty="0" smtClean="0"/>
              <a:t>Why?</a:t>
            </a:r>
            <a:endParaRPr lang="en-GB" dirty="0"/>
          </a:p>
        </p:txBody>
      </p:sp>
      <p:sp>
        <p:nvSpPr>
          <p:cNvPr id="3" name="TextBox 2"/>
          <p:cNvSpPr txBox="1"/>
          <p:nvPr/>
        </p:nvSpPr>
        <p:spPr>
          <a:xfrm>
            <a:off x="2598840" y="2009289"/>
            <a:ext cx="4138283" cy="923330"/>
          </a:xfrm>
          <a:prstGeom prst="rect">
            <a:avLst/>
          </a:prstGeom>
          <a:noFill/>
        </p:spPr>
        <p:txBody>
          <a:bodyPr wrap="square" rtlCol="0">
            <a:spAutoFit/>
          </a:bodyPr>
          <a:lstStyle/>
          <a:p>
            <a:r>
              <a:rPr lang="en-GB" dirty="0" smtClean="0"/>
              <a:t>A warning or alarm, indicating potential harm and the need for attention.</a:t>
            </a:r>
          </a:p>
          <a:p>
            <a:r>
              <a:rPr lang="en-GB" dirty="0" smtClean="0"/>
              <a:t>Not a reliable description of damage.</a:t>
            </a:r>
            <a:endParaRPr lang="en-GB" dirty="0"/>
          </a:p>
        </p:txBody>
      </p:sp>
      <p:sp>
        <p:nvSpPr>
          <p:cNvPr id="8" name="TextBox 7"/>
          <p:cNvSpPr txBox="1"/>
          <p:nvPr/>
        </p:nvSpPr>
        <p:spPr>
          <a:xfrm>
            <a:off x="7614158" y="2009289"/>
            <a:ext cx="4074041" cy="923330"/>
          </a:xfrm>
          <a:prstGeom prst="rect">
            <a:avLst/>
          </a:prstGeom>
          <a:noFill/>
        </p:spPr>
        <p:txBody>
          <a:bodyPr wrap="square" rtlCol="0">
            <a:spAutoFit/>
          </a:bodyPr>
          <a:lstStyle/>
          <a:p>
            <a:r>
              <a:rPr lang="en-GB" dirty="0" smtClean="0"/>
              <a:t>Protection from threat.</a:t>
            </a:r>
          </a:p>
          <a:p>
            <a:r>
              <a:rPr lang="en-GB" dirty="0" smtClean="0"/>
              <a:t>Includes biological, psychological and social factors.</a:t>
            </a:r>
            <a:endParaRPr lang="en-GB" dirty="0"/>
          </a:p>
        </p:txBody>
      </p:sp>
      <p:sp>
        <p:nvSpPr>
          <p:cNvPr id="7" name="TextBox 6"/>
          <p:cNvSpPr txBox="1"/>
          <p:nvPr/>
        </p:nvSpPr>
        <p:spPr>
          <a:xfrm>
            <a:off x="506413" y="2256183"/>
            <a:ext cx="1103726" cy="369332"/>
          </a:xfrm>
          <a:prstGeom prst="rect">
            <a:avLst/>
          </a:prstGeom>
          <a:noFill/>
        </p:spPr>
        <p:txBody>
          <a:bodyPr wrap="square" rtlCol="0">
            <a:spAutoFit/>
          </a:bodyPr>
          <a:lstStyle/>
          <a:p>
            <a:r>
              <a:rPr lang="en-GB" dirty="0" smtClean="0"/>
              <a:t>Pain</a:t>
            </a:r>
            <a:endParaRPr lang="en-GB" dirty="0"/>
          </a:p>
        </p:txBody>
      </p:sp>
      <p:sp>
        <p:nvSpPr>
          <p:cNvPr id="10" name="TextBox 9"/>
          <p:cNvSpPr txBox="1"/>
          <p:nvPr/>
        </p:nvSpPr>
        <p:spPr>
          <a:xfrm>
            <a:off x="501202" y="4090534"/>
            <a:ext cx="1536320" cy="369332"/>
          </a:xfrm>
          <a:prstGeom prst="rect">
            <a:avLst/>
          </a:prstGeom>
          <a:noFill/>
        </p:spPr>
        <p:txBody>
          <a:bodyPr wrap="square" rtlCol="0">
            <a:spAutoFit/>
          </a:bodyPr>
          <a:lstStyle/>
          <a:p>
            <a:r>
              <a:rPr lang="en-GB" dirty="0" smtClean="0"/>
              <a:t>Management</a:t>
            </a:r>
            <a:endParaRPr lang="en-GB" dirty="0"/>
          </a:p>
        </p:txBody>
      </p:sp>
      <p:sp>
        <p:nvSpPr>
          <p:cNvPr id="9" name="TextBox 8"/>
          <p:cNvSpPr txBox="1"/>
          <p:nvPr/>
        </p:nvSpPr>
        <p:spPr>
          <a:xfrm rot="10800000" flipV="1">
            <a:off x="7614157" y="3701817"/>
            <a:ext cx="4074041" cy="1200329"/>
          </a:xfrm>
          <a:prstGeom prst="rect">
            <a:avLst/>
          </a:prstGeom>
          <a:noFill/>
        </p:spPr>
        <p:txBody>
          <a:bodyPr wrap="square" rtlCol="0">
            <a:spAutoFit/>
          </a:bodyPr>
          <a:lstStyle/>
          <a:p>
            <a:r>
              <a:rPr lang="en-GB" dirty="0" smtClean="0"/>
              <a:t>Reduce threat from psychological and social factors.</a:t>
            </a:r>
          </a:p>
          <a:p>
            <a:r>
              <a:rPr lang="en-GB" dirty="0" smtClean="0"/>
              <a:t>Build capacity for feeling safe (activation of soothing system).</a:t>
            </a:r>
            <a:endParaRPr lang="en-GB" dirty="0"/>
          </a:p>
        </p:txBody>
      </p:sp>
      <p:sp>
        <p:nvSpPr>
          <p:cNvPr id="13" name="TextBox 12"/>
          <p:cNvSpPr txBox="1"/>
          <p:nvPr/>
        </p:nvSpPr>
        <p:spPr>
          <a:xfrm>
            <a:off x="2598840" y="3701817"/>
            <a:ext cx="4130023" cy="2585323"/>
          </a:xfrm>
          <a:prstGeom prst="rect">
            <a:avLst/>
          </a:prstGeom>
          <a:noFill/>
        </p:spPr>
        <p:txBody>
          <a:bodyPr wrap="square" rtlCol="0">
            <a:spAutoFit/>
          </a:bodyPr>
          <a:lstStyle/>
          <a:p>
            <a:r>
              <a:rPr lang="en-GB" dirty="0" smtClean="0"/>
              <a:t>Plausible explanation and rationale for treatment.</a:t>
            </a:r>
          </a:p>
          <a:p>
            <a:r>
              <a:rPr lang="en-GB" dirty="0" smtClean="0"/>
              <a:t>CFT non-blaming explanations for behavioural and thought patterns.</a:t>
            </a:r>
          </a:p>
          <a:p>
            <a:r>
              <a:rPr lang="en-GB" dirty="0" smtClean="0"/>
              <a:t>Bringing self compassion to challenging internal experiences.</a:t>
            </a:r>
          </a:p>
          <a:p>
            <a:r>
              <a:rPr lang="en-GB" dirty="0" smtClean="0"/>
              <a:t>Reduce experiential avoidance.</a:t>
            </a:r>
          </a:p>
          <a:p>
            <a:r>
              <a:rPr lang="en-GB" dirty="0" smtClean="0"/>
              <a:t>Self-soothing and compassionate exercises.</a:t>
            </a:r>
            <a:endParaRPr lang="en-GB" dirty="0"/>
          </a:p>
        </p:txBody>
      </p:sp>
    </p:spTree>
    <p:extLst>
      <p:ext uri="{BB962C8B-B14F-4D97-AF65-F5344CB8AC3E}">
        <p14:creationId xmlns:p14="http://schemas.microsoft.com/office/powerpoint/2010/main" val="21488811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16</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 Rationale</a:t>
            </a:r>
            <a:endParaRPr lang="en-GB" dirty="0"/>
          </a:p>
        </p:txBody>
      </p:sp>
      <p:sp>
        <p:nvSpPr>
          <p:cNvPr id="11" name="TextBox 10"/>
          <p:cNvSpPr txBox="1"/>
          <p:nvPr/>
        </p:nvSpPr>
        <p:spPr>
          <a:xfrm>
            <a:off x="506413" y="1482237"/>
            <a:ext cx="11181786" cy="3970318"/>
          </a:xfrm>
          <a:prstGeom prst="rect">
            <a:avLst/>
          </a:prstGeom>
          <a:noFill/>
        </p:spPr>
        <p:txBody>
          <a:bodyPr wrap="square" rtlCol="0">
            <a:spAutoFit/>
          </a:bodyPr>
          <a:lstStyle/>
          <a:p>
            <a:r>
              <a:rPr lang="en-GB" b="1" dirty="0" smtClean="0"/>
              <a:t>Response to pain and fatigue:</a:t>
            </a:r>
          </a:p>
          <a:p>
            <a:endParaRPr lang="en-GB" b="1" dirty="0" smtClean="0"/>
          </a:p>
          <a:p>
            <a:r>
              <a:rPr lang="en-GB" dirty="0" smtClean="0"/>
              <a:t>Physical symptoms have wide-ranging impact and require a highly flexible response both to the symptoms themselves and their impact.</a:t>
            </a:r>
          </a:p>
          <a:p>
            <a:endParaRPr lang="en-GB" dirty="0"/>
          </a:p>
          <a:p>
            <a:r>
              <a:rPr lang="en-GB" dirty="0" smtClean="0"/>
              <a:t>Setbacks can be experienced as highly threatening and might trigger avoidance / self-criticism / shame.</a:t>
            </a:r>
          </a:p>
          <a:p>
            <a:endParaRPr lang="en-GB" dirty="0"/>
          </a:p>
          <a:p>
            <a:r>
              <a:rPr lang="en-GB" dirty="0" smtClean="0"/>
              <a:t>Social context for people with pain and fatigue can be highly stigmatizing.</a:t>
            </a:r>
          </a:p>
          <a:p>
            <a:endParaRPr lang="en-GB" dirty="0"/>
          </a:p>
          <a:p>
            <a:r>
              <a:rPr lang="en-GB" dirty="0" smtClean="0"/>
              <a:t>All of the above factors could lead to symptoms increasingly being experienced as highly threatening, in turn triggering further threat responses that could increase symptoms.</a:t>
            </a:r>
          </a:p>
          <a:p>
            <a:endParaRPr lang="en-GB" dirty="0"/>
          </a:p>
          <a:p>
            <a:r>
              <a:rPr lang="en-GB" dirty="0" smtClean="0"/>
              <a:t>Threat responses also lead to narrowing of focus and therefore missing out on opportunities to still do what is important.</a:t>
            </a:r>
            <a:endParaRPr lang="en-GB" dirty="0"/>
          </a:p>
        </p:txBody>
      </p:sp>
      <p:sp>
        <p:nvSpPr>
          <p:cNvPr id="14" name="TextBox 13"/>
          <p:cNvSpPr txBox="1"/>
          <p:nvPr/>
        </p:nvSpPr>
        <p:spPr>
          <a:xfrm>
            <a:off x="506413" y="2781044"/>
            <a:ext cx="11181786" cy="54665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324702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17</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 Rationale</a:t>
            </a:r>
            <a:endParaRPr lang="en-GB" dirty="0"/>
          </a:p>
        </p:txBody>
      </p:sp>
      <p:sp>
        <p:nvSpPr>
          <p:cNvPr id="11" name="TextBox 10"/>
          <p:cNvSpPr txBox="1"/>
          <p:nvPr/>
        </p:nvSpPr>
        <p:spPr>
          <a:xfrm>
            <a:off x="506413" y="2173534"/>
            <a:ext cx="11181786" cy="2308324"/>
          </a:xfrm>
          <a:prstGeom prst="rect">
            <a:avLst/>
          </a:prstGeom>
          <a:noFill/>
        </p:spPr>
        <p:txBody>
          <a:bodyPr wrap="square" rtlCol="0">
            <a:spAutoFit/>
          </a:bodyPr>
          <a:lstStyle/>
          <a:p>
            <a:r>
              <a:rPr lang="en-GB" b="1" dirty="0" smtClean="0"/>
              <a:t>Impact of Lifelong habits:</a:t>
            </a:r>
            <a:endParaRPr lang="en-GB" b="1" dirty="0"/>
          </a:p>
          <a:p>
            <a:endParaRPr lang="en-GB" b="1" dirty="0" smtClean="0"/>
          </a:p>
          <a:p>
            <a:r>
              <a:rPr lang="en-GB" dirty="0" smtClean="0"/>
              <a:t>Many people feel unsafe being on contact with some aspects of internal experience.</a:t>
            </a:r>
          </a:p>
          <a:p>
            <a:endParaRPr lang="en-GB" dirty="0"/>
          </a:p>
          <a:p>
            <a:r>
              <a:rPr lang="en-GB" dirty="0" smtClean="0"/>
              <a:t>This can lead to long-term habits of avoidance and suppression.</a:t>
            </a:r>
          </a:p>
          <a:p>
            <a:endParaRPr lang="en-GB" dirty="0"/>
          </a:p>
          <a:p>
            <a:r>
              <a:rPr lang="en-GB" dirty="0" smtClean="0"/>
              <a:t>Over time this can exhaust energy supplies and reduce resilience to adverse events which may trigger symptoms such as pain and fatigue.</a:t>
            </a:r>
          </a:p>
        </p:txBody>
      </p:sp>
      <p:sp>
        <p:nvSpPr>
          <p:cNvPr id="14" name="TextBox 13"/>
          <p:cNvSpPr txBox="1"/>
          <p:nvPr/>
        </p:nvSpPr>
        <p:spPr>
          <a:xfrm>
            <a:off x="506413" y="2781044"/>
            <a:ext cx="11181786" cy="54665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15581348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18</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a:t>
            </a:r>
            <a:endParaRPr lang="en-GB" dirty="0"/>
          </a:p>
        </p:txBody>
      </p:sp>
      <p:sp>
        <p:nvSpPr>
          <p:cNvPr id="8" name="Oval 7"/>
          <p:cNvSpPr/>
          <p:nvPr/>
        </p:nvSpPr>
        <p:spPr>
          <a:xfrm>
            <a:off x="4035183" y="1705998"/>
            <a:ext cx="2136913" cy="209715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344250" y="3516617"/>
            <a:ext cx="2136913" cy="20971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6999942" y="1626997"/>
            <a:ext cx="2136913" cy="209715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flipH="1" flipV="1">
            <a:off x="5530073" y="3005052"/>
            <a:ext cx="897087" cy="10231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5220648" y="3241589"/>
            <a:ext cx="914400" cy="104964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6172096" y="1884074"/>
            <a:ext cx="1819195" cy="2888656"/>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33106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19</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809" y="990905"/>
            <a:ext cx="9752381" cy="4876190"/>
          </a:xfrm>
          <a:prstGeom prst="rect">
            <a:avLst/>
          </a:prstGeom>
        </p:spPr>
      </p:pic>
      <p:sp>
        <p:nvSpPr>
          <p:cNvPr id="8" name="TextBox 7"/>
          <p:cNvSpPr txBox="1"/>
          <p:nvPr/>
        </p:nvSpPr>
        <p:spPr>
          <a:xfrm>
            <a:off x="7962290" y="2274838"/>
            <a:ext cx="3009900" cy="2308324"/>
          </a:xfrm>
          <a:prstGeom prst="rect">
            <a:avLst/>
          </a:prstGeom>
          <a:noFill/>
        </p:spPr>
        <p:txBody>
          <a:bodyPr wrap="square" rtlCol="0">
            <a:spAutoFit/>
          </a:bodyPr>
          <a:lstStyle/>
          <a:p>
            <a:r>
              <a:rPr lang="en-GB" dirty="0" smtClean="0"/>
              <a:t>This is hard</a:t>
            </a:r>
          </a:p>
          <a:p>
            <a:endParaRPr lang="en-GB" dirty="0"/>
          </a:p>
          <a:p>
            <a:r>
              <a:rPr lang="en-GB" dirty="0" smtClean="0"/>
              <a:t>How can I help myself with this right now?</a:t>
            </a:r>
          </a:p>
          <a:p>
            <a:endParaRPr lang="en-GB" dirty="0"/>
          </a:p>
          <a:p>
            <a:r>
              <a:rPr lang="en-GB" dirty="0" smtClean="0"/>
              <a:t>Soothing / grounding</a:t>
            </a:r>
          </a:p>
          <a:p>
            <a:endParaRPr lang="en-GB" dirty="0" smtClean="0"/>
          </a:p>
          <a:p>
            <a:r>
              <a:rPr lang="en-GB" dirty="0" smtClean="0"/>
              <a:t>Common humanity</a:t>
            </a:r>
          </a:p>
        </p:txBody>
      </p:sp>
    </p:spTree>
    <p:extLst>
      <p:ext uri="{BB962C8B-B14F-4D97-AF65-F5344CB8AC3E}">
        <p14:creationId xmlns:p14="http://schemas.microsoft.com/office/powerpoint/2010/main" val="1398857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A6BD8B-49D6-4F05-8B9E-832FC14D840D}"/>
              </a:ext>
            </a:extLst>
          </p:cNvPr>
          <p:cNvSpPr>
            <a:spLocks noGrp="1"/>
          </p:cNvSpPr>
          <p:nvPr>
            <p:ph type="body" idx="1"/>
          </p:nvPr>
        </p:nvSpPr>
        <p:spPr>
          <a:xfrm>
            <a:off x="282367" y="1083366"/>
            <a:ext cx="10126943" cy="2792946"/>
          </a:xfrm>
        </p:spPr>
        <p:txBody>
          <a:bodyPr/>
          <a:lstStyle/>
          <a:p>
            <a:r>
              <a:rPr lang="en-GB" dirty="0"/>
              <a:t>Compassion Focused Therapy and related approaches</a:t>
            </a:r>
          </a:p>
          <a:p>
            <a:endParaRPr lang="en-GB" dirty="0"/>
          </a:p>
          <a:p>
            <a:r>
              <a:rPr lang="en-GB" dirty="0"/>
              <a:t>Pain Science</a:t>
            </a:r>
          </a:p>
          <a:p>
            <a:endParaRPr lang="en-GB" dirty="0"/>
          </a:p>
          <a:p>
            <a:r>
              <a:rPr lang="en-GB" dirty="0"/>
              <a:t>Application to Pain Management</a:t>
            </a:r>
          </a:p>
          <a:p>
            <a:endParaRPr lang="en-GB" dirty="0"/>
          </a:p>
        </p:txBody>
      </p:sp>
    </p:spTree>
    <p:extLst>
      <p:ext uri="{BB962C8B-B14F-4D97-AF65-F5344CB8AC3E}">
        <p14:creationId xmlns:p14="http://schemas.microsoft.com/office/powerpoint/2010/main" val="16181283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20</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a:t>
            </a:r>
            <a:endParaRPr lang="en-GB" dirty="0"/>
          </a:p>
        </p:txBody>
      </p:sp>
      <p:sp>
        <p:nvSpPr>
          <p:cNvPr id="2" name="TextBox 1"/>
          <p:cNvSpPr txBox="1"/>
          <p:nvPr/>
        </p:nvSpPr>
        <p:spPr>
          <a:xfrm>
            <a:off x="506413" y="1244600"/>
            <a:ext cx="3709987" cy="369332"/>
          </a:xfrm>
          <a:prstGeom prst="rect">
            <a:avLst/>
          </a:prstGeom>
          <a:noFill/>
        </p:spPr>
        <p:txBody>
          <a:bodyPr wrap="square" rtlCol="0">
            <a:spAutoFit/>
          </a:bodyPr>
          <a:lstStyle/>
          <a:p>
            <a:r>
              <a:rPr lang="en-GB" dirty="0" smtClean="0"/>
              <a:t>Plausible Meaning</a:t>
            </a:r>
            <a:endParaRPr lang="en-GB" dirty="0"/>
          </a:p>
        </p:txBody>
      </p:sp>
      <p:sp>
        <p:nvSpPr>
          <p:cNvPr id="7" name="TextBox 6"/>
          <p:cNvSpPr txBox="1"/>
          <p:nvPr/>
        </p:nvSpPr>
        <p:spPr>
          <a:xfrm>
            <a:off x="5878513" y="4599583"/>
            <a:ext cx="3709987" cy="646331"/>
          </a:xfrm>
          <a:prstGeom prst="rect">
            <a:avLst/>
          </a:prstGeom>
          <a:noFill/>
        </p:spPr>
        <p:txBody>
          <a:bodyPr wrap="square" rtlCol="0">
            <a:spAutoFit/>
          </a:bodyPr>
          <a:lstStyle/>
          <a:p>
            <a:r>
              <a:rPr lang="en-GB" dirty="0" smtClean="0"/>
              <a:t>Strengthen resources that support long-term positive health</a:t>
            </a:r>
            <a:endParaRPr lang="en-GB" dirty="0"/>
          </a:p>
        </p:txBody>
      </p:sp>
      <p:sp>
        <p:nvSpPr>
          <p:cNvPr id="8" name="TextBox 7"/>
          <p:cNvSpPr txBox="1"/>
          <p:nvPr/>
        </p:nvSpPr>
        <p:spPr>
          <a:xfrm>
            <a:off x="5878513" y="3465026"/>
            <a:ext cx="3709987" cy="646331"/>
          </a:xfrm>
          <a:prstGeom prst="rect">
            <a:avLst/>
          </a:prstGeom>
          <a:noFill/>
        </p:spPr>
        <p:txBody>
          <a:bodyPr wrap="square" rtlCol="0">
            <a:spAutoFit/>
          </a:bodyPr>
          <a:lstStyle/>
          <a:p>
            <a:r>
              <a:rPr lang="en-GB" dirty="0" smtClean="0"/>
              <a:t>Interrupt patterns that cause long-term unhelpful impact</a:t>
            </a:r>
            <a:endParaRPr lang="en-GB" dirty="0"/>
          </a:p>
        </p:txBody>
      </p:sp>
      <p:sp>
        <p:nvSpPr>
          <p:cNvPr id="9" name="TextBox 8"/>
          <p:cNvSpPr txBox="1"/>
          <p:nvPr/>
        </p:nvSpPr>
        <p:spPr>
          <a:xfrm>
            <a:off x="506412" y="2231469"/>
            <a:ext cx="3709987" cy="369332"/>
          </a:xfrm>
          <a:prstGeom prst="rect">
            <a:avLst/>
          </a:prstGeom>
          <a:noFill/>
        </p:spPr>
        <p:txBody>
          <a:bodyPr wrap="square" rtlCol="0">
            <a:spAutoFit/>
          </a:bodyPr>
          <a:lstStyle/>
          <a:p>
            <a:r>
              <a:rPr lang="en-GB" dirty="0" smtClean="0"/>
              <a:t>Compassion based methods</a:t>
            </a:r>
            <a:endParaRPr lang="en-GB" dirty="0"/>
          </a:p>
        </p:txBody>
      </p:sp>
    </p:spTree>
    <p:extLst>
      <p:ext uri="{BB962C8B-B14F-4D97-AF65-F5344CB8AC3E}">
        <p14:creationId xmlns:p14="http://schemas.microsoft.com/office/powerpoint/2010/main" val="1996956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21</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a:t>
            </a:r>
            <a:endParaRPr lang="en-GB" dirty="0"/>
          </a:p>
        </p:txBody>
      </p:sp>
      <p:sp>
        <p:nvSpPr>
          <p:cNvPr id="2" name="TextBox 1"/>
          <p:cNvSpPr txBox="1"/>
          <p:nvPr/>
        </p:nvSpPr>
        <p:spPr>
          <a:xfrm>
            <a:off x="506413" y="1295400"/>
            <a:ext cx="1347787" cy="369332"/>
          </a:xfrm>
          <a:prstGeom prst="rect">
            <a:avLst/>
          </a:prstGeom>
          <a:noFill/>
        </p:spPr>
        <p:txBody>
          <a:bodyPr wrap="square" rtlCol="0">
            <a:spAutoFit/>
          </a:bodyPr>
          <a:lstStyle/>
          <a:p>
            <a:r>
              <a:rPr lang="en-GB" dirty="0" smtClean="0"/>
              <a:t>Example 1:</a:t>
            </a:r>
            <a:endParaRPr lang="en-GB" dirty="0"/>
          </a:p>
        </p:txBody>
      </p:sp>
      <p:sp>
        <p:nvSpPr>
          <p:cNvPr id="3" name="TextBox 2"/>
          <p:cNvSpPr txBox="1"/>
          <p:nvPr/>
        </p:nvSpPr>
        <p:spPr>
          <a:xfrm>
            <a:off x="506413" y="2006600"/>
            <a:ext cx="4865687" cy="3693319"/>
          </a:xfrm>
          <a:prstGeom prst="rect">
            <a:avLst/>
          </a:prstGeom>
          <a:noFill/>
        </p:spPr>
        <p:txBody>
          <a:bodyPr wrap="square" rtlCol="0">
            <a:spAutoFit/>
          </a:bodyPr>
          <a:lstStyle/>
          <a:p>
            <a:r>
              <a:rPr lang="en-GB" dirty="0" smtClean="0"/>
              <a:t>Patient with pain and fatigue.</a:t>
            </a:r>
          </a:p>
          <a:p>
            <a:endParaRPr lang="en-GB" dirty="0"/>
          </a:p>
          <a:p>
            <a:r>
              <a:rPr lang="en-GB" dirty="0" smtClean="0"/>
              <a:t>Initially regularly overdoing things.</a:t>
            </a:r>
          </a:p>
          <a:p>
            <a:endParaRPr lang="en-GB" dirty="0"/>
          </a:p>
          <a:p>
            <a:r>
              <a:rPr lang="en-GB" dirty="0" smtClean="0"/>
              <a:t>Closely followed advice about pacing and relaxation.</a:t>
            </a:r>
          </a:p>
          <a:p>
            <a:endParaRPr lang="en-GB" dirty="0"/>
          </a:p>
          <a:p>
            <a:r>
              <a:rPr lang="en-GB" dirty="0" smtClean="0"/>
              <a:t>Lots of self-criticism and self-blame when symptoms continued.</a:t>
            </a:r>
          </a:p>
          <a:p>
            <a:endParaRPr lang="en-GB" dirty="0"/>
          </a:p>
          <a:p>
            <a:r>
              <a:rPr lang="en-GB" dirty="0" smtClean="0"/>
              <a:t>Very concerned about being a burden, not wanting to put people out, being able to make a contribution.</a:t>
            </a:r>
            <a:endParaRPr lang="en-GB" dirty="0"/>
          </a:p>
        </p:txBody>
      </p:sp>
    </p:spTree>
    <p:extLst>
      <p:ext uri="{BB962C8B-B14F-4D97-AF65-F5344CB8AC3E}">
        <p14:creationId xmlns:p14="http://schemas.microsoft.com/office/powerpoint/2010/main" val="18243301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22</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a:t>
            </a:r>
            <a:endParaRPr lang="en-GB" dirty="0"/>
          </a:p>
        </p:txBody>
      </p:sp>
      <p:sp>
        <p:nvSpPr>
          <p:cNvPr id="2" name="TextBox 1"/>
          <p:cNvSpPr txBox="1"/>
          <p:nvPr/>
        </p:nvSpPr>
        <p:spPr>
          <a:xfrm>
            <a:off x="506413" y="1295400"/>
            <a:ext cx="1347787" cy="369332"/>
          </a:xfrm>
          <a:prstGeom prst="rect">
            <a:avLst/>
          </a:prstGeom>
          <a:noFill/>
        </p:spPr>
        <p:txBody>
          <a:bodyPr wrap="square" rtlCol="0">
            <a:spAutoFit/>
          </a:bodyPr>
          <a:lstStyle/>
          <a:p>
            <a:r>
              <a:rPr lang="en-GB" dirty="0" smtClean="0"/>
              <a:t>Example 2:</a:t>
            </a:r>
            <a:endParaRPr lang="en-GB" dirty="0"/>
          </a:p>
        </p:txBody>
      </p:sp>
      <p:sp>
        <p:nvSpPr>
          <p:cNvPr id="3" name="TextBox 2"/>
          <p:cNvSpPr txBox="1"/>
          <p:nvPr/>
        </p:nvSpPr>
        <p:spPr>
          <a:xfrm>
            <a:off x="506413" y="2006600"/>
            <a:ext cx="4865687" cy="2308324"/>
          </a:xfrm>
          <a:prstGeom prst="rect">
            <a:avLst/>
          </a:prstGeom>
          <a:noFill/>
        </p:spPr>
        <p:txBody>
          <a:bodyPr wrap="square" rtlCol="0">
            <a:spAutoFit/>
          </a:bodyPr>
          <a:lstStyle/>
          <a:p>
            <a:r>
              <a:rPr lang="en-GB" dirty="0" smtClean="0"/>
              <a:t>Patient with pain and fatigue.</a:t>
            </a:r>
          </a:p>
          <a:p>
            <a:endParaRPr lang="en-GB" dirty="0" smtClean="0"/>
          </a:p>
          <a:p>
            <a:r>
              <a:rPr lang="en-GB" dirty="0" smtClean="0"/>
              <a:t>Has tried everything.</a:t>
            </a:r>
          </a:p>
          <a:p>
            <a:endParaRPr lang="en-GB" dirty="0"/>
          </a:p>
          <a:p>
            <a:r>
              <a:rPr lang="en-GB" dirty="0" smtClean="0"/>
              <a:t>This pain is real. Pain management techniques won’t help.</a:t>
            </a:r>
          </a:p>
          <a:p>
            <a:endParaRPr lang="en-GB" dirty="0"/>
          </a:p>
          <a:p>
            <a:endParaRPr lang="en-GB" dirty="0"/>
          </a:p>
        </p:txBody>
      </p:sp>
    </p:spTree>
    <p:extLst>
      <p:ext uri="{BB962C8B-B14F-4D97-AF65-F5344CB8AC3E}">
        <p14:creationId xmlns:p14="http://schemas.microsoft.com/office/powerpoint/2010/main" val="3135075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23</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a:t>
            </a:r>
            <a:endParaRPr lang="en-GB" dirty="0"/>
          </a:p>
        </p:txBody>
      </p:sp>
      <p:sp>
        <p:nvSpPr>
          <p:cNvPr id="2" name="TextBox 1"/>
          <p:cNvSpPr txBox="1"/>
          <p:nvPr/>
        </p:nvSpPr>
        <p:spPr>
          <a:xfrm>
            <a:off x="506413" y="1295400"/>
            <a:ext cx="1347787" cy="369332"/>
          </a:xfrm>
          <a:prstGeom prst="rect">
            <a:avLst/>
          </a:prstGeom>
          <a:noFill/>
        </p:spPr>
        <p:txBody>
          <a:bodyPr wrap="square" rtlCol="0">
            <a:spAutoFit/>
          </a:bodyPr>
          <a:lstStyle/>
          <a:p>
            <a:r>
              <a:rPr lang="en-GB" dirty="0" smtClean="0"/>
              <a:t>Example 3:</a:t>
            </a:r>
            <a:endParaRPr lang="en-GB" dirty="0"/>
          </a:p>
        </p:txBody>
      </p:sp>
      <p:sp>
        <p:nvSpPr>
          <p:cNvPr id="3" name="TextBox 2"/>
          <p:cNvSpPr txBox="1"/>
          <p:nvPr/>
        </p:nvSpPr>
        <p:spPr>
          <a:xfrm>
            <a:off x="506413" y="2006600"/>
            <a:ext cx="4865687" cy="3693319"/>
          </a:xfrm>
          <a:prstGeom prst="rect">
            <a:avLst/>
          </a:prstGeom>
          <a:noFill/>
        </p:spPr>
        <p:txBody>
          <a:bodyPr wrap="square" rtlCol="0">
            <a:spAutoFit/>
          </a:bodyPr>
          <a:lstStyle/>
          <a:p>
            <a:r>
              <a:rPr lang="en-GB" dirty="0" smtClean="0"/>
              <a:t>Patient with post-surgical pain and altered sensation.</a:t>
            </a:r>
          </a:p>
          <a:p>
            <a:endParaRPr lang="en-GB" dirty="0" smtClean="0"/>
          </a:p>
          <a:p>
            <a:r>
              <a:rPr lang="en-GB" dirty="0" smtClean="0"/>
              <a:t>Doesn’t feel like me.</a:t>
            </a:r>
          </a:p>
          <a:p>
            <a:endParaRPr lang="en-GB" dirty="0"/>
          </a:p>
          <a:p>
            <a:r>
              <a:rPr lang="en-GB" dirty="0" smtClean="0"/>
              <a:t>I always was able to cope so well with everything. Now I’m a mess.</a:t>
            </a:r>
          </a:p>
          <a:p>
            <a:endParaRPr lang="en-GB" dirty="0"/>
          </a:p>
          <a:p>
            <a:r>
              <a:rPr lang="en-GB" dirty="0" smtClean="0"/>
              <a:t>Ashamed to be seen.</a:t>
            </a:r>
          </a:p>
          <a:p>
            <a:endParaRPr lang="en-GB" dirty="0"/>
          </a:p>
          <a:p>
            <a:r>
              <a:rPr lang="en-GB" dirty="0" smtClean="0"/>
              <a:t>People can make insensitive comments.</a:t>
            </a:r>
          </a:p>
          <a:p>
            <a:endParaRPr lang="en-GB" dirty="0"/>
          </a:p>
          <a:p>
            <a:endParaRPr lang="en-GB" dirty="0"/>
          </a:p>
        </p:txBody>
      </p:sp>
    </p:spTree>
    <p:extLst>
      <p:ext uri="{BB962C8B-B14F-4D97-AF65-F5344CB8AC3E}">
        <p14:creationId xmlns:p14="http://schemas.microsoft.com/office/powerpoint/2010/main" val="42099320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3</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a:t>
            </a:r>
            <a:endParaRPr lang="en-GB" dirty="0"/>
          </a:p>
        </p:txBody>
      </p:sp>
      <p:sp>
        <p:nvSpPr>
          <p:cNvPr id="2" name="TextBox 1"/>
          <p:cNvSpPr txBox="1"/>
          <p:nvPr/>
        </p:nvSpPr>
        <p:spPr>
          <a:xfrm>
            <a:off x="506413" y="1212574"/>
            <a:ext cx="11181786" cy="1200329"/>
          </a:xfrm>
          <a:prstGeom prst="rect">
            <a:avLst/>
          </a:prstGeom>
          <a:noFill/>
        </p:spPr>
        <p:txBody>
          <a:bodyPr wrap="square" rtlCol="0">
            <a:spAutoFit/>
          </a:bodyPr>
          <a:lstStyle/>
          <a:p>
            <a:r>
              <a:rPr lang="en-GB" dirty="0" smtClean="0"/>
              <a:t>CFT introduced by Paul Gilbert as a therapy for people with depression and high levels of shame and self-criticism.</a:t>
            </a:r>
          </a:p>
          <a:p>
            <a:endParaRPr lang="en-GB" dirty="0"/>
          </a:p>
          <a:p>
            <a:r>
              <a:rPr lang="en-GB" dirty="0" smtClean="0"/>
              <a:t>Evolutionary approach seeks to normalise and bring understanding to habitual patterns and so reduce self-blame, shame and self-criticism for behaviours / patterns that we find difficult to understand or justify.</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08" y="2726329"/>
            <a:ext cx="2705100" cy="18002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7982" y="2726329"/>
            <a:ext cx="2780798" cy="185386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070" y="2726329"/>
            <a:ext cx="2741293" cy="1827528"/>
          </a:xfrm>
          <a:prstGeom prst="rect">
            <a:avLst/>
          </a:prstGeom>
        </p:spPr>
      </p:pic>
      <p:sp>
        <p:nvSpPr>
          <p:cNvPr id="8" name="Rounded Rectangular Callout 7"/>
          <p:cNvSpPr/>
          <p:nvPr/>
        </p:nvSpPr>
        <p:spPr>
          <a:xfrm>
            <a:off x="1212574" y="4839980"/>
            <a:ext cx="2179782" cy="1222513"/>
          </a:xfrm>
          <a:prstGeom prst="wedgeRoundRectCallou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9" name="Rounded Rectangular Callout 8"/>
          <p:cNvSpPr/>
          <p:nvPr/>
        </p:nvSpPr>
        <p:spPr>
          <a:xfrm>
            <a:off x="766386" y="4939559"/>
            <a:ext cx="2027583" cy="1023354"/>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t>We just find ourselves here</a:t>
            </a:r>
            <a:endParaRPr lang="en-GB" dirty="0"/>
          </a:p>
        </p:txBody>
      </p:sp>
      <p:sp>
        <p:nvSpPr>
          <p:cNvPr id="11" name="Rounded Rectangular Callout 10"/>
          <p:cNvSpPr/>
          <p:nvPr/>
        </p:nvSpPr>
        <p:spPr>
          <a:xfrm>
            <a:off x="3654190" y="4939559"/>
            <a:ext cx="2027583" cy="1023354"/>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smtClean="0"/>
              <a:t>In circumstances we can neither choose nor control</a:t>
            </a:r>
            <a:endParaRPr lang="en-GB" dirty="0"/>
          </a:p>
        </p:txBody>
      </p:sp>
      <p:sp>
        <p:nvSpPr>
          <p:cNvPr id="13" name="Rounded Rectangular Callout 12"/>
          <p:cNvSpPr/>
          <p:nvPr/>
        </p:nvSpPr>
        <p:spPr>
          <a:xfrm>
            <a:off x="9206948" y="4939559"/>
            <a:ext cx="2027583" cy="1023354"/>
          </a:xfrm>
          <a:prstGeom prst="wedgeRoundRect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smtClean="0"/>
              <a:t>That evolved for very different circumstances</a:t>
            </a:r>
            <a:endParaRPr lang="en-GB" dirty="0"/>
          </a:p>
        </p:txBody>
      </p:sp>
      <p:sp>
        <p:nvSpPr>
          <p:cNvPr id="14" name="Rounded Rectangular Callout 13"/>
          <p:cNvSpPr/>
          <p:nvPr/>
        </p:nvSpPr>
        <p:spPr>
          <a:xfrm>
            <a:off x="6434988" y="4939559"/>
            <a:ext cx="2027583" cy="1023354"/>
          </a:xfrm>
          <a:prstGeom prst="wedgeRoundRectCallou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GB" dirty="0" smtClean="0"/>
              <a:t>With tricky human minds</a:t>
            </a:r>
            <a:endParaRPr lang="en-GB" dirty="0"/>
          </a:p>
        </p:txBody>
      </p:sp>
    </p:spTree>
    <p:extLst>
      <p:ext uri="{BB962C8B-B14F-4D97-AF65-F5344CB8AC3E}">
        <p14:creationId xmlns:p14="http://schemas.microsoft.com/office/powerpoint/2010/main" val="2060066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4</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a:t>
            </a:r>
            <a:endParaRPr lang="en-GB" dirty="0"/>
          </a:p>
        </p:txBody>
      </p:sp>
      <p:sp>
        <p:nvSpPr>
          <p:cNvPr id="2" name="TextBox 1"/>
          <p:cNvSpPr txBox="1"/>
          <p:nvPr/>
        </p:nvSpPr>
        <p:spPr>
          <a:xfrm>
            <a:off x="5943117" y="972942"/>
            <a:ext cx="5270983" cy="369332"/>
          </a:xfrm>
          <a:prstGeom prst="rect">
            <a:avLst/>
          </a:prstGeom>
          <a:noFill/>
        </p:spPr>
        <p:txBody>
          <a:bodyPr wrap="square" rtlCol="0">
            <a:spAutoFit/>
          </a:bodyPr>
          <a:lstStyle/>
          <a:p>
            <a:r>
              <a:rPr lang="en-GB" dirty="0" smtClean="0"/>
              <a:t>Old brain motivations. New brain competencies</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974" y="1513398"/>
            <a:ext cx="6132225" cy="4599168"/>
          </a:xfrm>
          <a:prstGeom prst="rect">
            <a:avLst/>
          </a:prstGeom>
        </p:spPr>
      </p:pic>
      <p:sp>
        <p:nvSpPr>
          <p:cNvPr id="6" name="TextBox 5"/>
          <p:cNvSpPr txBox="1"/>
          <p:nvPr/>
        </p:nvSpPr>
        <p:spPr>
          <a:xfrm>
            <a:off x="506412" y="972942"/>
            <a:ext cx="4960109" cy="5078313"/>
          </a:xfrm>
          <a:prstGeom prst="rect">
            <a:avLst/>
          </a:prstGeom>
          <a:noFill/>
        </p:spPr>
        <p:txBody>
          <a:bodyPr wrap="square" rtlCol="0">
            <a:spAutoFit/>
          </a:bodyPr>
          <a:lstStyle/>
          <a:p>
            <a:r>
              <a:rPr lang="en-GB" dirty="0" smtClean="0"/>
              <a:t>Human brains are ‘tricky’ </a:t>
            </a:r>
          </a:p>
          <a:p>
            <a:endParaRPr lang="en-GB" dirty="0"/>
          </a:p>
          <a:p>
            <a:r>
              <a:rPr lang="en-GB" dirty="0" smtClean="0"/>
              <a:t>Powerful basic motivations include safety, dominance and resources.</a:t>
            </a:r>
          </a:p>
          <a:p>
            <a:endParaRPr lang="en-GB" dirty="0"/>
          </a:p>
          <a:p>
            <a:r>
              <a:rPr lang="en-GB" dirty="0" smtClean="0"/>
              <a:t>Human capacities for self awareness and thinking interact with these basic motivations.</a:t>
            </a:r>
          </a:p>
          <a:p>
            <a:endParaRPr lang="en-GB" dirty="0"/>
          </a:p>
          <a:p>
            <a:r>
              <a:rPr lang="en-GB" dirty="0" smtClean="0"/>
              <a:t>Our tricky human minds predispose us to tricky patterns of behaviour which are shaped by old / new brain competencies in modern environments.</a:t>
            </a:r>
          </a:p>
          <a:p>
            <a:endParaRPr lang="en-GB" dirty="0"/>
          </a:p>
          <a:p>
            <a:r>
              <a:rPr lang="en-GB" dirty="0" smtClean="0"/>
              <a:t>CFT helps us to understand that these behaviours are not our fault, but that we do have a choice (and responsibility) to build our awareness of them and look to change them if they are destructive.</a:t>
            </a:r>
            <a:endParaRPr lang="en-GB" dirty="0"/>
          </a:p>
        </p:txBody>
      </p:sp>
    </p:spTree>
    <p:extLst>
      <p:ext uri="{BB962C8B-B14F-4D97-AF65-F5344CB8AC3E}">
        <p14:creationId xmlns:p14="http://schemas.microsoft.com/office/powerpoint/2010/main" val="832120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5</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a:t>
            </a:r>
            <a:endParaRPr lang="en-GB" dirty="0"/>
          </a:p>
        </p:txBody>
      </p:sp>
      <p:sp>
        <p:nvSpPr>
          <p:cNvPr id="2" name="TextBox 1"/>
          <p:cNvSpPr txBox="1"/>
          <p:nvPr/>
        </p:nvSpPr>
        <p:spPr>
          <a:xfrm>
            <a:off x="576470" y="1133061"/>
            <a:ext cx="5456582" cy="675861"/>
          </a:xfrm>
          <a:prstGeom prst="rect">
            <a:avLst/>
          </a:prstGeom>
          <a:noFill/>
        </p:spPr>
        <p:txBody>
          <a:bodyPr wrap="square" rtlCol="0">
            <a:spAutoFit/>
          </a:bodyPr>
          <a:lstStyle/>
          <a:p>
            <a:endParaRPr lang="en-GB" dirty="0"/>
          </a:p>
        </p:txBody>
      </p:sp>
      <p:sp>
        <p:nvSpPr>
          <p:cNvPr id="3" name="TextBox 2"/>
          <p:cNvSpPr txBox="1"/>
          <p:nvPr/>
        </p:nvSpPr>
        <p:spPr>
          <a:xfrm>
            <a:off x="828175" y="2408689"/>
            <a:ext cx="2782957" cy="2031325"/>
          </a:xfrm>
          <a:prstGeom prst="rect">
            <a:avLst/>
          </a:prstGeom>
          <a:noFill/>
        </p:spPr>
        <p:txBody>
          <a:bodyPr wrap="square" rtlCol="0">
            <a:spAutoFit/>
          </a:bodyPr>
          <a:lstStyle/>
          <a:p>
            <a:r>
              <a:rPr lang="en-GB" dirty="0" smtClean="0"/>
              <a:t>With self-awareness, our own behaviours, thoughts and feelings are remembered and available to be judged.</a:t>
            </a:r>
          </a:p>
          <a:p>
            <a:r>
              <a:rPr lang="en-GB" dirty="0" smtClean="0"/>
              <a:t>This can become a source of constant threat.</a:t>
            </a:r>
            <a:endParaRPr lang="en-GB" dirty="0"/>
          </a:p>
        </p:txBody>
      </p:sp>
      <p:sp>
        <p:nvSpPr>
          <p:cNvPr id="10" name="TextBox 9"/>
          <p:cNvSpPr txBox="1"/>
          <p:nvPr/>
        </p:nvSpPr>
        <p:spPr>
          <a:xfrm>
            <a:off x="8623641" y="2024269"/>
            <a:ext cx="1706429" cy="369332"/>
          </a:xfrm>
          <a:prstGeom prst="rect">
            <a:avLst/>
          </a:prstGeom>
          <a:noFill/>
        </p:spPr>
        <p:txBody>
          <a:bodyPr wrap="square" rtlCol="0">
            <a:spAutoFit/>
          </a:bodyPr>
          <a:lstStyle/>
          <a:p>
            <a:r>
              <a:rPr lang="en-GB" dirty="0" smtClean="0"/>
              <a:t>Drains energy</a:t>
            </a:r>
            <a:endParaRPr lang="en-GB" dirty="0"/>
          </a:p>
        </p:txBody>
      </p:sp>
      <p:sp>
        <p:nvSpPr>
          <p:cNvPr id="11" name="TextBox 10"/>
          <p:cNvSpPr txBox="1"/>
          <p:nvPr/>
        </p:nvSpPr>
        <p:spPr>
          <a:xfrm>
            <a:off x="5257801" y="3288194"/>
            <a:ext cx="1391226" cy="369332"/>
          </a:xfrm>
          <a:prstGeom prst="rect">
            <a:avLst/>
          </a:prstGeom>
          <a:noFill/>
        </p:spPr>
        <p:txBody>
          <a:bodyPr wrap="square" rtlCol="0">
            <a:spAutoFit/>
          </a:bodyPr>
          <a:lstStyle/>
          <a:p>
            <a:r>
              <a:rPr lang="en-GB" dirty="0" smtClean="0"/>
              <a:t>awareness</a:t>
            </a:r>
            <a:endParaRPr lang="en-GB" dirty="0"/>
          </a:p>
        </p:txBody>
      </p:sp>
      <p:sp>
        <p:nvSpPr>
          <p:cNvPr id="13" name="TextBox 12"/>
          <p:cNvSpPr txBox="1"/>
          <p:nvPr/>
        </p:nvSpPr>
        <p:spPr>
          <a:xfrm>
            <a:off x="4550715" y="2162481"/>
            <a:ext cx="929262" cy="369332"/>
          </a:xfrm>
          <a:prstGeom prst="rect">
            <a:avLst/>
          </a:prstGeom>
          <a:noFill/>
        </p:spPr>
        <p:txBody>
          <a:bodyPr wrap="square" rtlCol="0">
            <a:spAutoFit/>
          </a:bodyPr>
          <a:lstStyle/>
          <a:p>
            <a:r>
              <a:rPr lang="en-GB" dirty="0" smtClean="0"/>
              <a:t>Threat</a:t>
            </a:r>
            <a:endParaRPr lang="en-GB" dirty="0"/>
          </a:p>
        </p:txBody>
      </p:sp>
      <p:sp>
        <p:nvSpPr>
          <p:cNvPr id="14" name="TextBox 13"/>
          <p:cNvSpPr txBox="1"/>
          <p:nvPr/>
        </p:nvSpPr>
        <p:spPr>
          <a:xfrm>
            <a:off x="6209753" y="2023982"/>
            <a:ext cx="1592967" cy="646331"/>
          </a:xfrm>
          <a:prstGeom prst="rect">
            <a:avLst/>
          </a:prstGeom>
          <a:noFill/>
        </p:spPr>
        <p:txBody>
          <a:bodyPr wrap="square" rtlCol="0">
            <a:spAutoFit/>
          </a:bodyPr>
          <a:lstStyle/>
          <a:p>
            <a:r>
              <a:rPr lang="en-GB" dirty="0" smtClean="0"/>
              <a:t>avoid, ignore or suppress</a:t>
            </a:r>
            <a:endParaRPr lang="en-GB" dirty="0"/>
          </a:p>
        </p:txBody>
      </p:sp>
      <p:sp>
        <p:nvSpPr>
          <p:cNvPr id="15" name="TextBox 14"/>
          <p:cNvSpPr txBox="1"/>
          <p:nvPr/>
        </p:nvSpPr>
        <p:spPr>
          <a:xfrm>
            <a:off x="8552411" y="3029769"/>
            <a:ext cx="2246243" cy="923330"/>
          </a:xfrm>
          <a:prstGeom prst="rect">
            <a:avLst/>
          </a:prstGeom>
          <a:noFill/>
        </p:spPr>
        <p:txBody>
          <a:bodyPr wrap="square" rtlCol="0">
            <a:spAutoFit/>
          </a:bodyPr>
          <a:lstStyle/>
          <a:p>
            <a:r>
              <a:rPr lang="en-GB" dirty="0" smtClean="0"/>
              <a:t>unhealthy consequences of avoidance strategies</a:t>
            </a:r>
            <a:endParaRPr lang="en-GB" dirty="0"/>
          </a:p>
        </p:txBody>
      </p:sp>
      <p:cxnSp>
        <p:nvCxnSpPr>
          <p:cNvPr id="16" name="Straight Arrow Connector 15"/>
          <p:cNvCxnSpPr/>
          <p:nvPr/>
        </p:nvCxnSpPr>
        <p:spPr>
          <a:xfrm>
            <a:off x="5610890" y="2208935"/>
            <a:ext cx="4870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802720" y="2208935"/>
            <a:ext cx="4870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364666" y="2748602"/>
            <a:ext cx="387628" cy="436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375741" y="2774922"/>
            <a:ext cx="377397" cy="372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802720" y="2748602"/>
            <a:ext cx="350680" cy="281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4443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6</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a:t>
            </a:r>
            <a:endParaRPr lang="en-GB" dirty="0"/>
          </a:p>
        </p:txBody>
      </p:sp>
      <p:sp>
        <p:nvSpPr>
          <p:cNvPr id="2" name="TextBox 1"/>
          <p:cNvSpPr txBox="1"/>
          <p:nvPr/>
        </p:nvSpPr>
        <p:spPr>
          <a:xfrm>
            <a:off x="586409" y="1172817"/>
            <a:ext cx="3995530" cy="369332"/>
          </a:xfrm>
          <a:prstGeom prst="rect">
            <a:avLst/>
          </a:prstGeom>
          <a:noFill/>
        </p:spPr>
        <p:txBody>
          <a:bodyPr wrap="square" rtlCol="0">
            <a:spAutoFit/>
          </a:bodyPr>
          <a:lstStyle/>
          <a:p>
            <a:r>
              <a:rPr lang="en-GB" dirty="0" smtClean="0"/>
              <a:t>Self-Compassion Break by Kristen Neff</a:t>
            </a:r>
            <a:endParaRPr lang="en-GB" dirty="0"/>
          </a:p>
        </p:txBody>
      </p:sp>
      <p:sp>
        <p:nvSpPr>
          <p:cNvPr id="3" name="TextBox 2"/>
          <p:cNvSpPr txBox="1"/>
          <p:nvPr/>
        </p:nvSpPr>
        <p:spPr>
          <a:xfrm>
            <a:off x="3935895" y="2802275"/>
            <a:ext cx="4462670" cy="1477328"/>
          </a:xfrm>
          <a:prstGeom prst="rect">
            <a:avLst/>
          </a:prstGeom>
          <a:noFill/>
        </p:spPr>
        <p:txBody>
          <a:bodyPr wrap="square" rtlCol="0">
            <a:spAutoFit/>
          </a:bodyPr>
          <a:lstStyle/>
          <a:p>
            <a:r>
              <a:rPr lang="en-GB" dirty="0" smtClean="0"/>
              <a:t>Mindfulness</a:t>
            </a:r>
          </a:p>
          <a:p>
            <a:endParaRPr lang="en-GB" dirty="0"/>
          </a:p>
          <a:p>
            <a:r>
              <a:rPr lang="en-GB" dirty="0" smtClean="0"/>
              <a:t>Common Humanity</a:t>
            </a:r>
          </a:p>
          <a:p>
            <a:endParaRPr lang="en-GB" dirty="0"/>
          </a:p>
          <a:p>
            <a:r>
              <a:rPr lang="en-GB" dirty="0" smtClean="0"/>
              <a:t>Self-Kindness</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09" y="1874890"/>
            <a:ext cx="2587487" cy="3881231"/>
          </a:xfrm>
          <a:prstGeom prst="rect">
            <a:avLst/>
          </a:prstGeom>
        </p:spPr>
      </p:pic>
      <p:sp>
        <p:nvSpPr>
          <p:cNvPr id="7" name="TextBox 6"/>
          <p:cNvSpPr txBox="1"/>
          <p:nvPr/>
        </p:nvSpPr>
        <p:spPr>
          <a:xfrm>
            <a:off x="7673008" y="2663776"/>
            <a:ext cx="3607904" cy="1754326"/>
          </a:xfrm>
          <a:prstGeom prst="rect">
            <a:avLst/>
          </a:prstGeom>
          <a:noFill/>
        </p:spPr>
        <p:txBody>
          <a:bodyPr wrap="square" rtlCol="0">
            <a:spAutoFit/>
          </a:bodyPr>
          <a:lstStyle/>
          <a:p>
            <a:r>
              <a:rPr lang="en-GB" dirty="0" smtClean="0"/>
              <a:t>This is a moment of suffering</a:t>
            </a:r>
          </a:p>
          <a:p>
            <a:endParaRPr lang="en-GB" dirty="0"/>
          </a:p>
          <a:p>
            <a:r>
              <a:rPr lang="en-GB" dirty="0" smtClean="0"/>
              <a:t>Suffering is a part of life</a:t>
            </a:r>
          </a:p>
          <a:p>
            <a:endParaRPr lang="en-GB" dirty="0"/>
          </a:p>
          <a:p>
            <a:r>
              <a:rPr lang="en-GB" dirty="0" smtClean="0"/>
              <a:t>May I give myself the kindness that I need.</a:t>
            </a:r>
            <a:endParaRPr lang="en-GB" dirty="0"/>
          </a:p>
        </p:txBody>
      </p:sp>
    </p:spTree>
    <p:extLst>
      <p:ext uri="{BB962C8B-B14F-4D97-AF65-F5344CB8AC3E}">
        <p14:creationId xmlns:p14="http://schemas.microsoft.com/office/powerpoint/2010/main" val="1908507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7</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a:t>
            </a:r>
            <a:endParaRPr lang="en-GB" dirty="0"/>
          </a:p>
        </p:txBody>
      </p:sp>
      <p:sp>
        <p:nvSpPr>
          <p:cNvPr id="2" name="TextBox 1"/>
          <p:cNvSpPr txBox="1"/>
          <p:nvPr/>
        </p:nvSpPr>
        <p:spPr>
          <a:xfrm>
            <a:off x="506413" y="1013791"/>
            <a:ext cx="3300274" cy="369332"/>
          </a:xfrm>
          <a:prstGeom prst="rect">
            <a:avLst/>
          </a:prstGeom>
          <a:noFill/>
        </p:spPr>
        <p:txBody>
          <a:bodyPr wrap="square" rtlCol="0">
            <a:spAutoFit/>
          </a:bodyPr>
          <a:lstStyle/>
          <a:p>
            <a:r>
              <a:rPr lang="en-GB" dirty="0" smtClean="0"/>
              <a:t>Three circles model of emotion</a:t>
            </a:r>
            <a:endParaRPr lang="en-GB" dirty="0"/>
          </a:p>
        </p:txBody>
      </p:sp>
      <p:sp>
        <p:nvSpPr>
          <p:cNvPr id="8" name="Oval 7"/>
          <p:cNvSpPr/>
          <p:nvPr/>
        </p:nvSpPr>
        <p:spPr>
          <a:xfrm>
            <a:off x="957269" y="1884074"/>
            <a:ext cx="2136913" cy="209715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156550" y="3803154"/>
            <a:ext cx="2136913" cy="20971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355831" y="1884074"/>
            <a:ext cx="2136913" cy="209715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9714977" y="1884074"/>
            <a:ext cx="965055" cy="94421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186588" y="1058516"/>
            <a:ext cx="2776288" cy="281277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798904" y="3451901"/>
            <a:ext cx="3034748" cy="27996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002574" y="5238241"/>
            <a:ext cx="2087218" cy="369332"/>
          </a:xfrm>
          <a:prstGeom prst="rect">
            <a:avLst/>
          </a:prstGeom>
          <a:noFill/>
        </p:spPr>
        <p:txBody>
          <a:bodyPr wrap="square" rtlCol="0">
            <a:spAutoFit/>
          </a:bodyPr>
          <a:lstStyle/>
          <a:p>
            <a:r>
              <a:rPr lang="en-GB" dirty="0" smtClean="0"/>
              <a:t>Safety vs safeness</a:t>
            </a:r>
            <a:endParaRPr lang="en-GB" dirty="0"/>
          </a:p>
        </p:txBody>
      </p:sp>
    </p:spTree>
    <p:extLst>
      <p:ext uri="{BB962C8B-B14F-4D97-AF65-F5344CB8AC3E}">
        <p14:creationId xmlns:p14="http://schemas.microsoft.com/office/powerpoint/2010/main" val="32943689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07A320-11CF-BF49-B64D-F4D887E6D1A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124AA9-7CAF-9048-AF0C-579A33251E72}"/>
              </a:ext>
            </a:extLst>
          </p:cNvPr>
          <p:cNvSpPr>
            <a:spLocks noGrp="1"/>
          </p:cNvSpPr>
          <p:nvPr>
            <p:ph type="sldNum" sz="quarter" idx="12"/>
          </p:nvPr>
        </p:nvSpPr>
        <p:spPr/>
        <p:txBody>
          <a:bodyPr/>
          <a:lstStyle/>
          <a:p>
            <a:fld id="{E5E7EA0D-6364-2B4A-8E45-9A79CD741A72}" type="slidenum">
              <a:rPr lang="en-GB" smtClean="0"/>
              <a:pPr/>
              <a:t>8</a:t>
            </a:fld>
            <a:endParaRPr lang="en-GB" dirty="0"/>
          </a:p>
        </p:txBody>
      </p:sp>
      <p:sp>
        <p:nvSpPr>
          <p:cNvPr id="12" name="Text Placeholder 11">
            <a:extLst>
              <a:ext uri="{FF2B5EF4-FFF2-40B4-BE49-F238E27FC236}">
                <a16:creationId xmlns:a16="http://schemas.microsoft.com/office/drawing/2014/main" id="{94BECBE1-B739-614B-9F9E-CE76E59AAF2B}"/>
              </a:ext>
            </a:extLst>
          </p:cNvPr>
          <p:cNvSpPr>
            <a:spLocks noGrp="1"/>
          </p:cNvSpPr>
          <p:nvPr>
            <p:ph type="body" sz="quarter" idx="14"/>
          </p:nvPr>
        </p:nvSpPr>
        <p:spPr/>
        <p:txBody>
          <a:bodyPr/>
          <a:lstStyle/>
          <a:p>
            <a:r>
              <a:rPr lang="en-GB" dirty="0" smtClean="0"/>
              <a:t>Compassion Based Approaches for Pain Management</a:t>
            </a:r>
            <a:endParaRPr lang="en-GB" dirty="0"/>
          </a:p>
        </p:txBody>
      </p:sp>
      <p:sp>
        <p:nvSpPr>
          <p:cNvPr id="2" name="TextBox 1"/>
          <p:cNvSpPr txBox="1"/>
          <p:nvPr/>
        </p:nvSpPr>
        <p:spPr>
          <a:xfrm>
            <a:off x="506413" y="1822840"/>
            <a:ext cx="4910413" cy="3139321"/>
          </a:xfrm>
          <a:prstGeom prst="rect">
            <a:avLst/>
          </a:prstGeom>
          <a:noFill/>
        </p:spPr>
        <p:txBody>
          <a:bodyPr wrap="square" rtlCol="0">
            <a:spAutoFit/>
          </a:bodyPr>
          <a:lstStyle/>
          <a:p>
            <a:r>
              <a:rPr lang="en-GB" dirty="0" smtClean="0"/>
              <a:t>Aim is to approach our most difficult experiences with compassion and understanding.</a:t>
            </a:r>
          </a:p>
          <a:p>
            <a:endParaRPr lang="en-GB" dirty="0" smtClean="0"/>
          </a:p>
          <a:p>
            <a:r>
              <a:rPr lang="en-GB" dirty="0" smtClean="0"/>
              <a:t>Reduce shame, stigma and other causes of experiential avoidance.</a:t>
            </a:r>
          </a:p>
          <a:p>
            <a:endParaRPr lang="en-GB" dirty="0" smtClean="0"/>
          </a:p>
          <a:p>
            <a:r>
              <a:rPr lang="en-GB" dirty="0" smtClean="0"/>
              <a:t>Enable gradual exposure to difficult feelings.</a:t>
            </a:r>
          </a:p>
          <a:p>
            <a:endParaRPr lang="en-GB" dirty="0"/>
          </a:p>
          <a:p>
            <a:r>
              <a:rPr lang="en-GB" dirty="0" smtClean="0"/>
              <a:t>Integration and acceptance of previously intolerable aspects of experience.</a:t>
            </a:r>
          </a:p>
          <a:p>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826" y="1598750"/>
            <a:ext cx="6398977" cy="4126190"/>
          </a:xfrm>
          <a:prstGeom prst="rect">
            <a:avLst/>
          </a:prstGeom>
        </p:spPr>
      </p:pic>
    </p:spTree>
    <p:extLst>
      <p:ext uri="{BB962C8B-B14F-4D97-AF65-F5344CB8AC3E}">
        <p14:creationId xmlns:p14="http://schemas.microsoft.com/office/powerpoint/2010/main" val="18268489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A6BD8B-49D6-4F05-8B9E-832FC14D840D}"/>
              </a:ext>
            </a:extLst>
          </p:cNvPr>
          <p:cNvSpPr>
            <a:spLocks noGrp="1"/>
          </p:cNvSpPr>
          <p:nvPr>
            <p:ph type="body" idx="1"/>
          </p:nvPr>
        </p:nvSpPr>
        <p:spPr>
          <a:xfrm>
            <a:off x="282367" y="1083366"/>
            <a:ext cx="10126943" cy="2792946"/>
          </a:xfrm>
        </p:spPr>
        <p:txBody>
          <a:bodyPr/>
          <a:lstStyle/>
          <a:p>
            <a:r>
              <a:rPr lang="en-GB" dirty="0"/>
              <a:t>Compassion Focused Therapy and related approaches</a:t>
            </a:r>
          </a:p>
          <a:p>
            <a:endParaRPr lang="en-GB" dirty="0"/>
          </a:p>
          <a:p>
            <a:r>
              <a:rPr lang="en-GB" dirty="0"/>
              <a:t>Pain Science</a:t>
            </a:r>
          </a:p>
          <a:p>
            <a:endParaRPr lang="en-GB" dirty="0"/>
          </a:p>
          <a:p>
            <a:endParaRPr lang="en-GB" dirty="0"/>
          </a:p>
        </p:txBody>
      </p:sp>
    </p:spTree>
    <p:extLst>
      <p:ext uri="{BB962C8B-B14F-4D97-AF65-F5344CB8AC3E}">
        <p14:creationId xmlns:p14="http://schemas.microsoft.com/office/powerpoint/2010/main" val="32973011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ewcastle University">
      <a:dk1>
        <a:srgbClr val="000000"/>
      </a:dk1>
      <a:lt1>
        <a:srgbClr val="FFFFFF"/>
      </a:lt1>
      <a:dk2>
        <a:srgbClr val="00B2A9"/>
      </a:dk2>
      <a:lt2>
        <a:srgbClr val="E7E6E6"/>
      </a:lt2>
      <a:accent1>
        <a:srgbClr val="93509E"/>
      </a:accent1>
      <a:accent2>
        <a:srgbClr val="4060AF"/>
      </a:accent2>
      <a:accent3>
        <a:srgbClr val="FF5416"/>
      </a:accent3>
      <a:accent4>
        <a:srgbClr val="FDC82F"/>
      </a:accent4>
      <a:accent5>
        <a:srgbClr val="00A9E0"/>
      </a:accent5>
      <a:accent6>
        <a:srgbClr val="CF0071"/>
      </a:accent6>
      <a:hlink>
        <a:srgbClr val="4060AF"/>
      </a:hlink>
      <a:folHlink>
        <a:srgbClr val="93509E"/>
      </a:folHlink>
    </a:clrScheme>
    <a:fontScheme name="Newcastle University">
      <a:majorFont>
        <a:latin typeface="Derailed Bold"/>
        <a:ea typeface=""/>
        <a:cs typeface=""/>
      </a:majorFont>
      <a:minorFont>
        <a:latin typeface="Derail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1354</TotalTime>
  <Words>1722</Words>
  <Application>Microsoft Office PowerPoint</Application>
  <PresentationFormat>Widescreen</PresentationFormat>
  <Paragraphs>294</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Derailed</vt:lpstr>
      <vt:lpstr>Raleway</vt:lpstr>
      <vt:lpstr>Sakkal Majalla</vt:lpstr>
      <vt:lpstr>System Font</vt:lpstr>
      <vt:lpstr>Office Theme</vt:lpstr>
      <vt:lpstr>Compassion Based  Approaches for  Pain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Pain Science: Processing visual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Newcastle University</dc:title>
  <dc:subject/>
  <dc:creator>colin@sifx.net</dc:creator>
  <cp:keywords/>
  <dc:description>colin@sifx.net</dc:description>
  <cp:lastModifiedBy>Chris Penlington</cp:lastModifiedBy>
  <cp:revision>51</cp:revision>
  <dcterms:created xsi:type="dcterms:W3CDTF">2018-09-24T20:25:35Z</dcterms:created>
  <dcterms:modified xsi:type="dcterms:W3CDTF">2019-05-16T13:40:48Z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colin@sifx.net</vt:lpwstr>
  </property>
</Properties>
</file>